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F38B21F-463C-4FDD-A223-CBED080629C6}" type="datetimeFigureOut">
              <a:rPr lang="zh-TW" altLang="en-US"/>
              <a:pPr>
                <a:defRPr/>
              </a:pPr>
              <a:t>2025/4/25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B87EBD2-A620-4682-A6F9-A1E6336BF9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A658100-806D-4253-A37F-1CB0265B2C6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0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7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8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824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8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4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82A67-ABC3-4CFD-992C-BA9B8E67BF5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1B24A-1D8E-4DC8-ACC9-1D33F15DCD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809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2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54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49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32295-D213-48A0-ADAD-1A84816774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82F72-D985-470A-86E3-D5E1763A38D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37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76492-A514-4D47-8A20-0849152EBEB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8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40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C8A64C9-6D30-495A-A683-C5EFA1451E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2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381" y="1944688"/>
            <a:ext cx="5329237" cy="20161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中三升中四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歷史科</a:t>
            </a:r>
            <a:br>
              <a:rPr lang="zh-TW" altLang="en-US" sz="3600" dirty="0"/>
            </a:br>
            <a:endParaRPr lang="zh-TW" alt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365104"/>
            <a:ext cx="6400800" cy="914400"/>
          </a:xfrm>
        </p:spPr>
        <p:txBody>
          <a:bodyPr/>
          <a:lstStyle/>
          <a:p>
            <a:pPr algn="r" eaLnBrk="1" hangingPunct="1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中國歷史科科主任：鍾東梅老師</a:t>
            </a:r>
          </a:p>
        </p:txBody>
      </p:sp>
      <p:pic>
        <p:nvPicPr>
          <p:cNvPr id="2052" name="Picture 4" descr="MC90043683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352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5" y="764704"/>
            <a:ext cx="6798734" cy="1303867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高中中國歷史科</a:t>
            </a:r>
            <a:b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課程結構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648299"/>
            <a:ext cx="6798736" cy="344499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/>
              <a:t>分必修、選修兩部分</a:t>
            </a:r>
          </a:p>
          <a:p>
            <a:pPr eaLnBrk="1" hangingPunct="1"/>
            <a:r>
              <a:rPr lang="zh-TW" altLang="en-US" sz="3200" dirty="0"/>
              <a:t>必修：中四至中六（每星期六節）</a:t>
            </a:r>
          </a:p>
          <a:p>
            <a:pPr eaLnBrk="1" hangingPunct="1"/>
            <a:r>
              <a:rPr lang="zh-TW" altLang="en-US" sz="3200" dirty="0"/>
              <a:t>選修：中六（每星期一節）</a:t>
            </a:r>
          </a:p>
          <a:p>
            <a:pPr eaLnBrk="1" hangingPunct="1"/>
            <a:r>
              <a:rPr lang="zh-TW" altLang="en-US" sz="3200" dirty="0"/>
              <a:t>本科不設校本評核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DF9A55-4734-4137-A338-AB7C7E939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21" y="4005064"/>
            <a:ext cx="1653647" cy="22048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1AE2A1F-C0C3-4A4B-B225-4FF1198AC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01635"/>
            <a:ext cx="2326046" cy="1744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633" y="396940"/>
            <a:ext cx="6798734" cy="1303867"/>
          </a:xfrm>
        </p:spPr>
        <p:txBody>
          <a:bodyPr/>
          <a:lstStyle/>
          <a:p>
            <a:pPr eaLnBrk="1" hangingPunct="1"/>
            <a:r>
              <a:rPr lang="zh-TW" altLang="en-US" dirty="0"/>
              <a:t>課程內容 </a:t>
            </a:r>
            <a:r>
              <a:rPr lang="en-US" altLang="zh-TW" dirty="0"/>
              <a:t>(</a:t>
            </a:r>
            <a:r>
              <a:rPr lang="zh-TW" altLang="en-US" dirty="0"/>
              <a:t>必修</a:t>
            </a:r>
            <a:r>
              <a:rPr lang="en-US" altLang="zh-TW" dirty="0"/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8340" y="1340768"/>
            <a:ext cx="8229600" cy="4425355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必修分兩部分：</a:t>
            </a:r>
            <a:endParaRPr lang="en-US" altLang="zh-TW" sz="2800" dirty="0"/>
          </a:p>
          <a:p>
            <a:pPr eaLnBrk="1" hangingPunct="1">
              <a:buFontTx/>
              <a:buNone/>
            </a:pPr>
            <a:r>
              <a:rPr lang="zh-TW" altLang="en-US" sz="2800" dirty="0"/>
              <a:t>   甲部（西周至清民族政策）</a:t>
            </a:r>
            <a:endParaRPr lang="en-US" altLang="zh-TW" sz="2800" dirty="0"/>
          </a:p>
          <a:p>
            <a:pPr eaLnBrk="1" hangingPunct="1">
              <a:buFontTx/>
              <a:buNone/>
            </a:pPr>
            <a:r>
              <a:rPr lang="zh-TW" altLang="en-US" sz="2800" dirty="0"/>
              <a:t>   乙部（鴉片戰爭至中華人民共和國內政與外交）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141663"/>
            <a:ext cx="68056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8800"/>
              <a:t>選 修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420888"/>
            <a:ext cx="8229600" cy="3671888"/>
          </a:xfrm>
        </p:spPr>
        <p:txBody>
          <a:bodyPr/>
          <a:lstStyle/>
          <a:p>
            <a:pPr eaLnBrk="1" hangingPunct="1"/>
            <a:r>
              <a:rPr lang="zh-TW" altLang="en-US" sz="3600" dirty="0"/>
              <a:t>六個單元中選修一個單元</a:t>
            </a:r>
          </a:p>
          <a:p>
            <a:pPr eaLnBrk="1" hangingPunct="1"/>
            <a:r>
              <a:rPr lang="zh-TW" altLang="en-US" sz="3600" dirty="0"/>
              <a:t>本校選修單元二</a:t>
            </a:r>
            <a:r>
              <a:rPr lang="en-US" altLang="zh-TW" sz="3600" dirty="0"/>
              <a:t>《</a:t>
            </a:r>
            <a:r>
              <a:rPr lang="zh-TW" altLang="en-US" sz="3600" dirty="0"/>
              <a:t>地域與資源運用</a:t>
            </a:r>
            <a:r>
              <a:rPr lang="en-US" altLang="zh-TW" sz="3600" dirty="0"/>
              <a:t>》</a:t>
            </a:r>
          </a:p>
          <a:p>
            <a:pPr eaLnBrk="1" hangingPunct="1">
              <a:buFontTx/>
              <a:buNone/>
            </a:pPr>
            <a:r>
              <a:rPr lang="zh-TW" altLang="en-US" sz="3600" dirty="0"/>
              <a:t>   教授時間：   </a:t>
            </a:r>
            <a:endParaRPr lang="en-US" altLang="zh-TW" sz="3600" dirty="0"/>
          </a:p>
          <a:p>
            <a:pPr eaLnBrk="1" hangingPunct="1">
              <a:buFontTx/>
              <a:buNone/>
            </a:pPr>
            <a:r>
              <a:rPr lang="en-US" altLang="zh-TW" sz="3600" dirty="0"/>
              <a:t>   </a:t>
            </a:r>
            <a:r>
              <a:rPr lang="zh-TW" altLang="en-US" sz="3600" dirty="0"/>
              <a:t>中六 每星期一節</a:t>
            </a:r>
            <a:endParaRPr lang="en-US" altLang="zh-TW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8261" y="958281"/>
            <a:ext cx="6347713" cy="1320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dirty="0"/>
              <a:t>     </a:t>
            </a:r>
            <a:br>
              <a:rPr lang="en-US" altLang="zh-TW" dirty="0"/>
            </a:br>
            <a:r>
              <a:rPr lang="zh-TW" altLang="en-US" dirty="0"/>
              <a:t>    </a:t>
            </a:r>
            <a:r>
              <a:rPr lang="zh-TW" altLang="en-US" dirty="0">
                <a:latin typeface="+mn-ea"/>
                <a:ea typeface="+mn-ea"/>
              </a:rPr>
              <a:t>課    本              課        題</a:t>
            </a:r>
            <a:br>
              <a:rPr lang="en-US" altLang="zh-TW" dirty="0">
                <a:latin typeface="+mn-ea"/>
                <a:ea typeface="+mn-ea"/>
              </a:rPr>
            </a:b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                                     </a:t>
            </a:r>
            <a:endParaRPr lang="zh-TW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644008" y="2279081"/>
            <a:ext cx="3744416" cy="4224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2400" dirty="0"/>
              <a:t>一、黃河流域</a:t>
            </a:r>
          </a:p>
          <a:p>
            <a:r>
              <a:rPr lang="en-US" altLang="zh-HK" sz="2400" dirty="0"/>
              <a:t>1. </a:t>
            </a:r>
            <a:r>
              <a:rPr lang="zh-TW" altLang="zh-HK" sz="2400" dirty="0"/>
              <a:t>黃河與國都興廢</a:t>
            </a:r>
          </a:p>
          <a:p>
            <a:r>
              <a:rPr lang="en-US" altLang="zh-HK" sz="2400" dirty="0"/>
              <a:t>2. </a:t>
            </a:r>
            <a:r>
              <a:rPr lang="zh-TW" altLang="zh-HK" sz="2400" dirty="0"/>
              <a:t>唐代的長安</a:t>
            </a:r>
          </a:p>
          <a:p>
            <a:r>
              <a:rPr lang="en-US" altLang="zh-HK" sz="2400" dirty="0"/>
              <a:t> </a:t>
            </a:r>
            <a:endParaRPr lang="zh-TW" altLang="zh-HK" sz="2400" dirty="0"/>
          </a:p>
          <a:p>
            <a:r>
              <a:rPr lang="zh-TW" altLang="zh-HK" sz="2400" dirty="0"/>
              <a:t>二、長江流域</a:t>
            </a:r>
          </a:p>
          <a:p>
            <a:r>
              <a:rPr lang="en-US" altLang="zh-HK" sz="2400" dirty="0"/>
              <a:t>1. </a:t>
            </a:r>
            <a:r>
              <a:rPr lang="zh-TW" altLang="zh-HK" sz="2400" dirty="0"/>
              <a:t>長江與資源運用</a:t>
            </a:r>
          </a:p>
          <a:p>
            <a:r>
              <a:rPr lang="en-US" altLang="zh-HK" sz="2400" dirty="0"/>
              <a:t>2. </a:t>
            </a:r>
            <a:r>
              <a:rPr lang="zh-TW" altLang="zh-HK" sz="2400" dirty="0"/>
              <a:t>南宋的臨安</a:t>
            </a:r>
          </a:p>
          <a:p>
            <a:r>
              <a:rPr lang="en-US" altLang="zh-HK" sz="2400" dirty="0"/>
              <a:t> </a:t>
            </a:r>
            <a:endParaRPr lang="zh-TW" altLang="zh-HK" sz="2400" dirty="0"/>
          </a:p>
          <a:p>
            <a:r>
              <a:rPr lang="zh-TW" altLang="zh-HK" sz="2400" dirty="0"/>
              <a:t>三、珠江流域</a:t>
            </a:r>
          </a:p>
          <a:p>
            <a:r>
              <a:rPr lang="en-US" altLang="zh-HK" sz="2400" dirty="0"/>
              <a:t>1. </a:t>
            </a:r>
            <a:r>
              <a:rPr lang="zh-TW" altLang="zh-HK" sz="2400" dirty="0"/>
              <a:t>珠江與中外接觸</a:t>
            </a:r>
          </a:p>
          <a:p>
            <a:r>
              <a:rPr lang="en-US" altLang="zh-HK" sz="2400" dirty="0"/>
              <a:t>2. </a:t>
            </a:r>
            <a:r>
              <a:rPr lang="zh-TW" altLang="zh-HK" sz="2400" dirty="0"/>
              <a:t>清代的廣州</a:t>
            </a:r>
          </a:p>
        </p:txBody>
      </p:sp>
      <p:pic>
        <p:nvPicPr>
          <p:cNvPr id="1026" name="Picture 2" descr="中國歷史地域與資源運用知識份子, 興趣及遊戲, 書本&amp; 文具, 教科書- Carousell">
            <a:extLst>
              <a:ext uri="{FF2B5EF4-FFF2-40B4-BE49-F238E27FC236}">
                <a16:creationId xmlns:a16="http://schemas.microsoft.com/office/drawing/2014/main" id="{C1CC152A-9037-4FE8-B6CF-6CB7A145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7" y="2489392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57" y="328136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高中文憑試評核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endParaRPr lang="en-US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C098151-8358-4975-B579-AB49607E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429001"/>
            <a:ext cx="6815121" cy="288032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556792"/>
            <a:ext cx="777686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修讀中史的出路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教育界</a:t>
            </a:r>
            <a:endParaRPr lang="en-US" altLang="zh-TW" dirty="0"/>
          </a:p>
          <a:p>
            <a:r>
              <a:rPr lang="zh-TW" altLang="en-US" dirty="0"/>
              <a:t>文化界（如出版社）</a:t>
            </a:r>
            <a:endParaRPr lang="en-US" altLang="zh-TW" dirty="0"/>
          </a:p>
          <a:p>
            <a:r>
              <a:rPr lang="zh-TW" altLang="en-US" dirty="0"/>
              <a:t>傳播界</a:t>
            </a:r>
            <a:endParaRPr lang="en-US" altLang="zh-TW" dirty="0"/>
          </a:p>
          <a:p>
            <a:r>
              <a:rPr lang="zh-TW" altLang="en-US" dirty="0"/>
              <a:t>政界</a:t>
            </a:r>
            <a:endParaRPr lang="en-US" altLang="zh-TW" dirty="0"/>
          </a:p>
          <a:p>
            <a:r>
              <a:rPr lang="zh-TW" altLang="en-US" dirty="0"/>
              <a:t>工商界（如中國貿易）</a:t>
            </a:r>
            <a:endParaRPr lang="en-US" altLang="zh-TW" dirty="0"/>
          </a:p>
          <a:p>
            <a:r>
              <a:rPr lang="zh-TW" altLang="en-US" dirty="0"/>
              <a:t>博物館、圖書館</a:t>
            </a:r>
            <a:endParaRPr lang="en-US" altLang="zh-TW" dirty="0"/>
          </a:p>
          <a:p>
            <a:r>
              <a:rPr lang="zh-TW" altLang="en-US" dirty="0"/>
              <a:t>一般行政、文書工作</a:t>
            </a:r>
            <a:endParaRPr lang="en-US" altLang="zh-TW" dirty="0"/>
          </a:p>
        </p:txBody>
      </p:sp>
      <p:pic>
        <p:nvPicPr>
          <p:cNvPr id="8196" name="Picture 6" descr="博物館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662" y="3742862"/>
            <a:ext cx="28082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傳播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834710"/>
            <a:ext cx="1944191" cy="14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教育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1866961"/>
            <a:ext cx="3027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演講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9506" y="462940"/>
            <a:ext cx="158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/>
              <a:t>歡迎對中史有興趣、</a:t>
            </a:r>
            <a:br>
              <a:rPr lang="en-US" altLang="zh-TW" sz="3600" dirty="0"/>
            </a:br>
            <a:r>
              <a:rPr lang="zh-TW" altLang="en-US" sz="3600" dirty="0"/>
              <a:t>喜歡分析、思考的同學修讀。</a:t>
            </a:r>
          </a:p>
        </p:txBody>
      </p:sp>
      <p:pic>
        <p:nvPicPr>
          <p:cNvPr id="9219" name="Picture 5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3983037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1024</TotalTime>
  <Words>221</Words>
  <Application>Microsoft Office PowerPoint</Application>
  <PresentationFormat>如螢幕大小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標楷體</vt:lpstr>
      <vt:lpstr>Arial</vt:lpstr>
      <vt:lpstr>Garamond</vt:lpstr>
      <vt:lpstr>有機</vt:lpstr>
      <vt:lpstr> 中三升中四 中國歷史科 </vt:lpstr>
      <vt:lpstr>高中中國歷史科 課程結構</vt:lpstr>
      <vt:lpstr>課程內容 (必修)</vt:lpstr>
      <vt:lpstr>選 修</vt:lpstr>
      <vt:lpstr>          課    本              課        題 </vt:lpstr>
      <vt:lpstr>高中文憑試評核</vt:lpstr>
      <vt:lpstr>修讀中史的出路</vt:lpstr>
      <vt:lpstr>歡迎對中史有興趣、 喜歡分析、思考的同學修讀。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2009 -2010年度 中三升學講座 中國歷史科 </dc:title>
  <dc:creator>kskt1</dc:creator>
  <cp:lastModifiedBy>Chung Tung Mui (Doris)</cp:lastModifiedBy>
  <cp:revision>88</cp:revision>
  <dcterms:created xsi:type="dcterms:W3CDTF">2010-05-17T02:07:57Z</dcterms:created>
  <dcterms:modified xsi:type="dcterms:W3CDTF">2025-04-25T02:37:35Z</dcterms:modified>
</cp:coreProperties>
</file>