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434" r:id="rId6"/>
    <p:sldId id="284" r:id="rId7"/>
    <p:sldId id="261" r:id="rId8"/>
    <p:sldId id="435" r:id="rId9"/>
    <p:sldId id="436" r:id="rId10"/>
    <p:sldId id="437" r:id="rId11"/>
    <p:sldId id="280" r:id="rId12"/>
    <p:sldId id="263" r:id="rId13"/>
    <p:sldId id="433" r:id="rId14"/>
    <p:sldId id="428" r:id="rId15"/>
    <p:sldId id="429" r:id="rId16"/>
    <p:sldId id="430" r:id="rId17"/>
    <p:sldId id="431" r:id="rId18"/>
    <p:sldId id="432" r:id="rId19"/>
    <p:sldId id="285" r:id="rId20"/>
    <p:sldId id="262" r:id="rId21"/>
    <p:sldId id="270" r:id="rId22"/>
    <p:sldId id="27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CCFF"/>
    <a:srgbClr val="FFCCFF"/>
    <a:srgbClr val="66FFFF"/>
    <a:srgbClr val="FF00FF"/>
    <a:srgbClr val="83ACA6"/>
    <a:srgbClr val="63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5:37.8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1,'17'0,"17"0,14 0,8 0,8 0,2 0,-4 0,-6 0,-7 0,-8 0,-6 0,-4 0,-3 0,6 0,2 0,-4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6:17.4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5:38.5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1,'61'0,"-1"3,2 1,74 17,-55-8,0-3,2-5,116-6,-69-2,-107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5:41.7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56,'1'-2,"1"1,-1-2,2 3,-2-1,0 0,1-1,0 1,0 1,0-1,0-1,0 2,0-1,0 1,0 0,0 0,0-1,0 1,4 0,-2 0,165-16,-34 5,15-1,189 12,-146 3,461-3,-648 0,2 0,-1 0,1 1,-1 0,1 1,-2 0,1 1,0 0,1-1,-2 1,1 1,8 5,-2-1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5:50.7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1,'0'1,"0"1,1-1,1 0,-2 1,1-1,0 0,-1 1,2-2,-1 1,0 0,1 1,-1-1,-1-1,1 1,1-1,-1 2,2-2,-2 1,0-1,2 1,33 13,-33-13,45 14,105 37,-126-43,-1-1,1-1,54 6,-45-8,55 15,-70-14,-1-2,2 0,-2-2,28 1,-26-2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5:55.1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1,'59'-1,"-1"4,2 1,90 18,-64-6,-62-13,0 2,0-1,0 3,36 14,-32-10,0 0,2-3,40 8,46 12,-92-22,0 1,2-3,38 3,34 6,-75-8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5:57.1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0,'595'0,"-569"0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6:05.71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0,'33'3,"2"1,-2 1,1 2,39 13,-29-7,65 10,-49-13,0 4,86 30,-88-24,1-3,89 15,37-7,-78-1,-86-22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6:07.8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1,'76'4,"0"4,0 3,83 22,63 11,-31-24,-160-15,62 10,166 4,-129-21,-107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2T14:16:10.0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3,'108'0,"4"-3,180 22,127 58,-170-37,-89-16,-104-13,-32-6,1 0,43 2,362-8,-408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023C9-09DA-4A32-BC5B-1B00020A8309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ED66-BD26-4911-9066-E3F3445726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54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78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72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72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03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57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91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39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625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00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7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8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16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5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44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ED66-BD26-4911-9066-E3F34457262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8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5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29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4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0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9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2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9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6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8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0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6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09D9-DEE1-4FF5-BEFD-0F5AD7A934E2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F800-3473-4537-91A3-A70B5D8FF70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背景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41" y="1"/>
            <a:ext cx="12192000" cy="68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5.xml"/><Relationship Id="rId18" Type="http://schemas.openxmlformats.org/officeDocument/2006/relationships/image" Target="../media/image250.png"/><Relationship Id="rId3" Type="http://schemas.openxmlformats.org/officeDocument/2006/relationships/image" Target="../media/image29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20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4.xml"/><Relationship Id="rId24" Type="http://schemas.openxmlformats.org/officeDocument/2006/relationships/image" Target="../media/image280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21.png"/><Relationship Id="rId19" Type="http://schemas.openxmlformats.org/officeDocument/2006/relationships/customXml" Target="../ink/ink8.xml"/><Relationship Id="rId4" Type="http://schemas.openxmlformats.org/officeDocument/2006/relationships/image" Target="../media/image30.png"/><Relationship Id="rId9" Type="http://schemas.openxmlformats.org/officeDocument/2006/relationships/customXml" Target="../ink/ink3.xml"/><Relationship Id="rId14" Type="http://schemas.openxmlformats.org/officeDocument/2006/relationships/image" Target="../media/image230.png"/><Relationship Id="rId22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15" y="253866"/>
            <a:ext cx="6211956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59987" y="820311"/>
            <a:ext cx="7468235" cy="746823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5a094962eca1e"/>
          <p:cNvPicPr>
            <a:picLocks noChangeAspect="1"/>
          </p:cNvPicPr>
          <p:nvPr/>
        </p:nvPicPr>
        <p:blipFill rotWithShape="1">
          <a:blip r:embed="rId5" cstate="print"/>
          <a:srcRect l="16101" t="26300" b="3324"/>
          <a:stretch/>
        </p:blipFill>
        <p:spPr>
          <a:xfrm flipH="1">
            <a:off x="6882264" y="876673"/>
            <a:ext cx="7245958" cy="6078004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pic>
        <p:nvPicPr>
          <p:cNvPr id="8" name="图片 7" descr="582ed5f479338"/>
          <p:cNvPicPr>
            <a:picLocks noChangeAspect="1"/>
          </p:cNvPicPr>
          <p:nvPr/>
        </p:nvPicPr>
        <p:blipFill>
          <a:blip r:embed="rId6" cstate="print"/>
          <a:srcRect r="40888" b="69075"/>
          <a:stretch>
            <a:fillRect/>
          </a:stretch>
        </p:blipFill>
        <p:spPr>
          <a:xfrm>
            <a:off x="9351286" y="947751"/>
            <a:ext cx="1194040" cy="4869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F69DCC-0711-48E3-B8B9-D0F95B1018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665" y="1767521"/>
            <a:ext cx="1882435" cy="1571834"/>
          </a:xfrm>
          <a:prstGeom prst="rect">
            <a:avLst/>
          </a:prstGeom>
        </p:spPr>
      </p:pic>
      <p:pic>
        <p:nvPicPr>
          <p:cNvPr id="12" name="图片 11" descr="77"/>
          <p:cNvPicPr>
            <a:picLocks noChangeAspect="1"/>
          </p:cNvPicPr>
          <p:nvPr/>
        </p:nvPicPr>
        <p:blipFill>
          <a:blip r:embed="rId8" cstate="print"/>
          <a:srcRect r="32797"/>
          <a:stretch>
            <a:fillRect/>
          </a:stretch>
        </p:blipFill>
        <p:spPr>
          <a:xfrm flipH="1">
            <a:off x="10317480" y="-88567"/>
            <a:ext cx="1874520" cy="1859778"/>
          </a:xfrm>
          <a:prstGeom prst="rect">
            <a:avLst/>
          </a:prstGeom>
        </p:spPr>
      </p:pic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6" cstate="print"/>
          <a:srcRect l="2956" t="74165" r="50592" b="-1827"/>
          <a:stretch>
            <a:fillRect/>
          </a:stretch>
        </p:blipFill>
        <p:spPr>
          <a:xfrm>
            <a:off x="207366" y="615205"/>
            <a:ext cx="2070158" cy="12782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9D3E018-6174-4F8B-9066-EE5308B61F89}"/>
              </a:ext>
            </a:extLst>
          </p:cNvPr>
          <p:cNvSpPr txBox="1"/>
          <p:nvPr/>
        </p:nvSpPr>
        <p:spPr>
          <a:xfrm>
            <a:off x="2095037" y="890704"/>
            <a:ext cx="992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endParaRPr lang="en-US" altLang="zh-TW" sz="7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72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</a:t>
            </a:r>
            <a:endParaRPr lang="en-US" altLang="zh-TW" sz="7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72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語</a:t>
            </a:r>
            <a:endParaRPr lang="en-US" altLang="zh-TW" sz="7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72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</a:t>
            </a:r>
            <a:endParaRPr lang="zh-CN" altLang="en-US" sz="7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C1937F3D-237D-4533-9B7F-FEB3E80F8066}"/>
              </a:ext>
            </a:extLst>
          </p:cNvPr>
          <p:cNvSpPr txBox="1"/>
          <p:nvPr/>
        </p:nvSpPr>
        <p:spPr>
          <a:xfrm>
            <a:off x="1487790" y="3915675"/>
            <a:ext cx="992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湯志恩老師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4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1">
            <a:extLst>
              <a:ext uri="{FF2B5EF4-FFF2-40B4-BE49-F238E27FC236}">
                <a16:creationId xmlns:a16="http://schemas.microsoft.com/office/drawing/2014/main" id="{F7D6ABB7-8B3A-4762-8E3D-34F31633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13844" y="176752"/>
            <a:ext cx="7807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體驗學習課</a:t>
            </a:r>
            <a:endParaRPr lang="zh-HK" altLang="en-US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EC9500-B9DC-7CFB-3406-A6F28B53D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4" y="999499"/>
            <a:ext cx="2732595" cy="3643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8327591-14DB-4C23-5CAA-6830927A9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91" y="3224434"/>
            <a:ext cx="2671461" cy="3561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2952597-44A0-1CC0-C491-60FB26CF8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48" y="253606"/>
            <a:ext cx="3651316" cy="2738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D9B0955-2B61-3C83-7718-8727C7575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61" y="2802836"/>
            <a:ext cx="3767580" cy="2825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DCB7561-E56C-0F82-14DE-7BDA79CB8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77" y="402995"/>
            <a:ext cx="2653595" cy="3538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36FC3F53-B112-E80C-3923-A7FF5CE8C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96" y="4032315"/>
            <a:ext cx="3767580" cy="2825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154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print"/>
          <a:srcRect l="47329" t="26300" r="2" b="19985"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5021997" y="1373816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367884" y="1937711"/>
              <a:ext cx="1538883" cy="144655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TW" sz="8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3.</a:t>
              </a:r>
              <a:endParaRPr lang="zh-CN" altLang="en-US" sz="8800" i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6" fmla="*/ 563975 w 1556286"/>
                  <a:gd name="connsiteY6" fmla="*/ 1972487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0" fmla="*/ 1556216 w 1556286"/>
                  <a:gd name="connsiteY0" fmla="*/ 3761972 h 3761972"/>
                  <a:gd name="connsiteX1" fmla="*/ 1485433 w 1556286"/>
                  <a:gd name="connsiteY1" fmla="*/ 3749131 h 3761972"/>
                  <a:gd name="connsiteX2" fmla="*/ 69653 w 1556286"/>
                  <a:gd name="connsiteY2" fmla="*/ 2391355 h 3761972"/>
                  <a:gd name="connsiteX3" fmla="*/ 1407213 w 1556286"/>
                  <a:gd name="connsiteY3" fmla="*/ 33179 h 3761972"/>
                  <a:gd name="connsiteX4" fmla="*/ 1556286 w 1556286"/>
                  <a:gd name="connsiteY4" fmla="*/ 0 h 37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6" fmla="*/ 1175190 w 1556287"/>
                  <a:gd name="connsiteY6" fmla="*/ 1972366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print"/>
          <a:srcRect l="2956" t="74165" r="50592" b="-1827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09897" y="4253921"/>
            <a:ext cx="456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公開評核</a:t>
            </a:r>
            <a:endParaRPr lang="zh-CN" altLang="en-US" sz="5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print"/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630400"/>
            <a:ext cx="1478279" cy="1645920"/>
          </a:xfrm>
          <a:prstGeom prst="rect">
            <a:avLst/>
          </a:prstGeom>
        </p:spPr>
      </p:pic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4" cstate="print"/>
          <a:srcRect r="40888" b="69075"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14" name="图片 13" descr="582ed5f479338"/>
          <p:cNvPicPr>
            <a:picLocks noChangeAspect="1"/>
          </p:cNvPicPr>
          <p:nvPr/>
        </p:nvPicPr>
        <p:blipFill rotWithShape="1">
          <a:blip r:embed="rId4" cstate="print"/>
          <a:srcRect l="2956" t="74165" r="50592" b="10098"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91874" y="299166"/>
            <a:ext cx="456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公開評核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7" name="图片 16" descr="5a118daf5291c"/>
          <p:cNvPicPr>
            <a:picLocks noChangeAspect="1"/>
          </p:cNvPicPr>
          <p:nvPr/>
        </p:nvPicPr>
        <p:blipFill rotWithShape="1">
          <a:blip r:embed="rId5" cstate="print"/>
          <a:srcRect l="66714" t="62601" r="899" b="1174"/>
          <a:stretch/>
        </p:blipFill>
        <p:spPr>
          <a:xfrm>
            <a:off x="9988403" y="3214309"/>
            <a:ext cx="2203597" cy="3643691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86147"/>
              </p:ext>
            </p:extLst>
          </p:nvPr>
        </p:nvGraphicFramePr>
        <p:xfrm>
          <a:off x="1438232" y="1094926"/>
          <a:ext cx="8991600" cy="5620570"/>
        </p:xfrm>
        <a:graphic>
          <a:graphicData uri="http://schemas.openxmlformats.org/drawingml/2006/table">
            <a:tbl>
              <a:tblPr/>
              <a:tblGrid>
                <a:gridCol w="123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4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部分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內容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比重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評核模式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考試時間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6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公開考試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卷一  閱讀能力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甲部：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指定文言經典學習材料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佔百分之三十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乙部：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擷取若干課外篇章設問，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文白兼備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佔百分之七十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卷二  寫作能力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甲部：實用寫作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佔百分之三十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乙部：命題寫作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佔百分之七十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40%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筆試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筆試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校本評核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閱讀匯報：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一次文字報告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一次口頭匯報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各呈交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個分數，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合共呈交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個分數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83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8683" y="-219405"/>
            <a:ext cx="12456864" cy="7104789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0" y="-164554"/>
              <a:ext cx="9144000" cy="5308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r="14096" b="21112"/>
            <a:stretch/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FE38F415-EDE4-478A-BDDB-5B1116A0A179}"/>
              </a:ext>
            </a:extLst>
          </p:cNvPr>
          <p:cNvSpPr txBox="1">
            <a:spLocks/>
          </p:cNvSpPr>
          <p:nvPr/>
        </p:nvSpPr>
        <p:spPr>
          <a:xfrm>
            <a:off x="-25996" y="16417"/>
            <a:ext cx="9784400" cy="672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香港中學文憑考試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評核模式</a:t>
            </a:r>
            <a:endParaRPr lang="zh-HK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A2C3064-9B1A-4DEB-8935-7AA38B129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022" y="-7952"/>
            <a:ext cx="520524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筆跡 15">
                <a:extLst>
                  <a:ext uri="{FF2B5EF4-FFF2-40B4-BE49-F238E27FC236}">
                    <a16:creationId xmlns:a16="http://schemas.microsoft.com/office/drawing/2014/main" id="{4599136A-AEB0-4C56-9950-7729FC1DAB3E}"/>
                  </a:ext>
                </a:extLst>
              </p14:cNvPr>
              <p14:cNvContentPartPr/>
              <p14:nvPr/>
            </p14:nvContentPartPr>
            <p14:xfrm>
              <a:off x="6558303" y="528889"/>
              <a:ext cx="248640" cy="480"/>
            </p14:xfrm>
          </p:contentPart>
        </mc:Choice>
        <mc:Fallback xmlns="">
          <p:pic>
            <p:nvPicPr>
              <p:cNvPr id="16" name="筆跡 15">
                <a:extLst>
                  <a:ext uri="{FF2B5EF4-FFF2-40B4-BE49-F238E27FC236}">
                    <a16:creationId xmlns:a16="http://schemas.microsoft.com/office/drawing/2014/main" id="{4599136A-AEB0-4C56-9950-7729FC1DAB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2268" y="432889"/>
                <a:ext cx="320349" cy="1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2B61191A-F464-4EDD-85F1-1D89849F0D1B}"/>
                  </a:ext>
                </a:extLst>
              </p14:cNvPr>
              <p14:cNvContentPartPr/>
              <p14:nvPr/>
            </p14:nvContentPartPr>
            <p14:xfrm>
              <a:off x="6861183" y="538009"/>
              <a:ext cx="330240" cy="2064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2B61191A-F464-4EDD-85F1-1D89849F0D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5170" y="465588"/>
                <a:ext cx="401906" cy="1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DFB65A51-1B5C-4E6A-8472-8D45A8283557}"/>
                  </a:ext>
                </a:extLst>
              </p14:cNvPr>
              <p14:cNvContentPartPr/>
              <p14:nvPr/>
            </p14:nvContentPartPr>
            <p14:xfrm>
              <a:off x="6558303" y="745369"/>
              <a:ext cx="647040" cy="2016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DFB65A51-1B5C-4E6A-8472-8D45A82835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2296" y="673369"/>
                <a:ext cx="718693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F9DDFB84-810D-400B-84E7-A4C96326696E}"/>
                  </a:ext>
                </a:extLst>
              </p14:cNvPr>
              <p14:cNvContentPartPr/>
              <p14:nvPr/>
            </p14:nvContentPartPr>
            <p14:xfrm>
              <a:off x="6605823" y="2135449"/>
              <a:ext cx="254880" cy="6720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F9DDFB84-810D-400B-84E7-A4C9632669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69721" y="2063191"/>
                <a:ext cx="326723" cy="211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AC74099F-C714-4D9F-B5C5-12E09B39030E}"/>
                  </a:ext>
                </a:extLst>
              </p14:cNvPr>
              <p14:cNvContentPartPr/>
              <p14:nvPr/>
            </p14:nvContentPartPr>
            <p14:xfrm>
              <a:off x="6596223" y="2919769"/>
              <a:ext cx="396480" cy="7296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AC74099F-C714-4D9F-B5C5-12E09B3903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60212" y="2847531"/>
                <a:ext cx="468142" cy="21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6817DA29-CD8F-4DDA-BCE4-650201A766B5}"/>
                  </a:ext>
                </a:extLst>
              </p14:cNvPr>
              <p14:cNvContentPartPr/>
              <p14:nvPr/>
            </p14:nvContentPartPr>
            <p14:xfrm>
              <a:off x="6653343" y="3156409"/>
              <a:ext cx="224160" cy="48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6817DA29-CD8F-4DDA-BCE4-650201A766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7304" y="3060409"/>
                <a:ext cx="295877" cy="1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639AA132-7FE5-4D3C-9EF9-342325B8CD6A}"/>
                  </a:ext>
                </a:extLst>
              </p14:cNvPr>
              <p14:cNvContentPartPr/>
              <p14:nvPr/>
            </p14:nvContentPartPr>
            <p14:xfrm>
              <a:off x="6662463" y="5868889"/>
              <a:ext cx="434400" cy="95040"/>
            </p14:xfrm>
          </p:contentPart>
        </mc:Choice>
        <mc:Fallback xmlns=""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639AA132-7FE5-4D3C-9EF9-342325B8CD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26443" y="5796889"/>
                <a:ext cx="5060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EC8BF1D0-9796-4D0D-BCCF-4CACB4E9705A}"/>
                  </a:ext>
                </a:extLst>
              </p14:cNvPr>
              <p14:cNvContentPartPr/>
              <p14:nvPr/>
            </p14:nvContentPartPr>
            <p14:xfrm>
              <a:off x="6605823" y="6473689"/>
              <a:ext cx="481920" cy="57600"/>
            </p14:xfrm>
          </p:contentPart>
        </mc:Choice>
        <mc:Fallback xmlns=""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EC8BF1D0-9796-4D0D-BCCF-4CACB4E970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69778" y="6401689"/>
                <a:ext cx="553649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筆跡 23">
                <a:extLst>
                  <a:ext uri="{FF2B5EF4-FFF2-40B4-BE49-F238E27FC236}">
                    <a16:creationId xmlns:a16="http://schemas.microsoft.com/office/drawing/2014/main" id="{99CEED23-5771-45AD-B8A3-811FE10451FC}"/>
                  </a:ext>
                </a:extLst>
              </p14:cNvPr>
              <p14:cNvContentPartPr/>
              <p14:nvPr/>
            </p14:nvContentPartPr>
            <p14:xfrm>
              <a:off x="6634623" y="6661849"/>
              <a:ext cx="708000" cy="67680"/>
            </p14:xfrm>
          </p:contentPart>
        </mc:Choice>
        <mc:Fallback xmlns="">
          <p:pic>
            <p:nvPicPr>
              <p:cNvPr id="24" name="筆跡 23">
                <a:extLst>
                  <a:ext uri="{FF2B5EF4-FFF2-40B4-BE49-F238E27FC236}">
                    <a16:creationId xmlns:a16="http://schemas.microsoft.com/office/drawing/2014/main" id="{99CEED23-5771-45AD-B8A3-811FE10451F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98611" y="6590230"/>
                <a:ext cx="779664" cy="2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筆跡 24">
                <a:extLst>
                  <a:ext uri="{FF2B5EF4-FFF2-40B4-BE49-F238E27FC236}">
                    <a16:creationId xmlns:a16="http://schemas.microsoft.com/office/drawing/2014/main" id="{DAC25F8A-3859-4FD8-9256-8A260E66E78B}"/>
                  </a:ext>
                </a:extLst>
              </p14:cNvPr>
              <p14:cNvContentPartPr/>
              <p14:nvPr/>
            </p14:nvContentPartPr>
            <p14:xfrm>
              <a:off x="-775617" y="689689"/>
              <a:ext cx="480" cy="480"/>
            </p14:xfrm>
          </p:contentPart>
        </mc:Choice>
        <mc:Fallback xmlns="">
          <p:pic>
            <p:nvPicPr>
              <p:cNvPr id="25" name="筆跡 24">
                <a:extLst>
                  <a:ext uri="{FF2B5EF4-FFF2-40B4-BE49-F238E27FC236}">
                    <a16:creationId xmlns:a16="http://schemas.microsoft.com/office/drawing/2014/main" id="{DAC25F8A-3859-4FD8-9256-8A260E66E78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823617" y="593689"/>
                <a:ext cx="96000" cy="1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86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8683" y="-219405"/>
            <a:ext cx="12456864" cy="7104789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0" y="-164554"/>
              <a:ext cx="9144000" cy="5308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r="14096" b="21112"/>
            <a:stretch/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FE38F415-EDE4-478A-BDDB-5B1116A0A179}"/>
              </a:ext>
            </a:extLst>
          </p:cNvPr>
          <p:cNvSpPr txBox="1">
            <a:spLocks/>
          </p:cNvSpPr>
          <p:nvPr/>
        </p:nvSpPr>
        <p:spPr>
          <a:xfrm>
            <a:off x="1203800" y="356659"/>
            <a:ext cx="9784400" cy="672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香港中學文憑考試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評核模式 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卷二甲部  實用寫作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4973886-7CC7-4887-B865-4D842D848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925858"/>
            <a:ext cx="10076776" cy="56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8683" y="-219405"/>
            <a:ext cx="12456864" cy="7104789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0" y="-164554"/>
              <a:ext cx="9144000" cy="5308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r="14096" b="21112"/>
            <a:stretch/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FE38F415-EDE4-478A-BDDB-5B1116A0A179}"/>
              </a:ext>
            </a:extLst>
          </p:cNvPr>
          <p:cNvSpPr txBox="1">
            <a:spLocks/>
          </p:cNvSpPr>
          <p:nvPr/>
        </p:nvSpPr>
        <p:spPr>
          <a:xfrm>
            <a:off x="143339" y="164637"/>
            <a:ext cx="9784400" cy="672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香港中學文憑考試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評核模式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卷二甲部  實用寫作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E7E7C7-F0EF-48E7-8730-A0ED4C77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524" y="0"/>
            <a:ext cx="5986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8683" y="-219405"/>
            <a:ext cx="12456864" cy="7104789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0" y="-164554"/>
              <a:ext cx="9144000" cy="5308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r="14096" b="21112"/>
            <a:stretch/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FE38F415-EDE4-478A-BDDB-5B1116A0A179}"/>
              </a:ext>
            </a:extLst>
          </p:cNvPr>
          <p:cNvSpPr txBox="1">
            <a:spLocks/>
          </p:cNvSpPr>
          <p:nvPr/>
        </p:nvSpPr>
        <p:spPr>
          <a:xfrm>
            <a:off x="1203800" y="356659"/>
            <a:ext cx="9784400" cy="672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香港中學文憑考試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評核模式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卷二甲部  實用寫作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139666-2D8E-489B-9D15-29F790A04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10" y="1028733"/>
            <a:ext cx="86009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8683" y="-219405"/>
            <a:ext cx="12456864" cy="7104789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0" y="-164554"/>
              <a:ext cx="9144000" cy="5308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r="14096" b="21112"/>
            <a:stretch/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FE38F415-EDE4-478A-BDDB-5B1116A0A179}"/>
              </a:ext>
            </a:extLst>
          </p:cNvPr>
          <p:cNvSpPr txBox="1">
            <a:spLocks/>
          </p:cNvSpPr>
          <p:nvPr/>
        </p:nvSpPr>
        <p:spPr>
          <a:xfrm>
            <a:off x="1203800" y="356659"/>
            <a:ext cx="9784400" cy="672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香港中學文憑考試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評核模式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卷二甲部  實用寫作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52F21D8-DDF9-466A-8830-02AD95120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9" y="1892830"/>
            <a:ext cx="12065355" cy="12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48683" y="-219405"/>
            <a:ext cx="12456864" cy="7104789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0" y="-164554"/>
              <a:ext cx="9144000" cy="5308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r="14096" b="21112"/>
            <a:stretch/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FE38F415-EDE4-478A-BDDB-5B1116A0A179}"/>
              </a:ext>
            </a:extLst>
          </p:cNvPr>
          <p:cNvSpPr txBox="1">
            <a:spLocks/>
          </p:cNvSpPr>
          <p:nvPr/>
        </p:nvSpPr>
        <p:spPr>
          <a:xfrm>
            <a:off x="143339" y="-58372"/>
            <a:ext cx="7768176" cy="672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2024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香港中學文憑考試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評核模式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卷二甲部  實用寫作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HK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E8A082-771C-4C20-9529-51D9576F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15" y="1020022"/>
            <a:ext cx="6583896" cy="580980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648729A-DEBD-4940-864E-328F07FD5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665" y="0"/>
            <a:ext cx="4875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print"/>
          <a:srcRect l="47329" t="26300" r="2" b="19985"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2" name="组合 16"/>
          <p:cNvGrpSpPr/>
          <p:nvPr/>
        </p:nvGrpSpPr>
        <p:grpSpPr>
          <a:xfrm>
            <a:off x="4914460" y="1404898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229957" y="1935381"/>
              <a:ext cx="1538883" cy="144655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TW" sz="8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4.</a:t>
              </a:r>
              <a:endParaRPr lang="zh-CN" altLang="en-US" sz="8800" i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6" fmla="*/ 563975 w 1556286"/>
                  <a:gd name="connsiteY6" fmla="*/ 1972487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0" fmla="*/ 1556216 w 1556286"/>
                  <a:gd name="connsiteY0" fmla="*/ 3761972 h 3761972"/>
                  <a:gd name="connsiteX1" fmla="*/ 1485433 w 1556286"/>
                  <a:gd name="connsiteY1" fmla="*/ 3749131 h 3761972"/>
                  <a:gd name="connsiteX2" fmla="*/ 69653 w 1556286"/>
                  <a:gd name="connsiteY2" fmla="*/ 2391355 h 3761972"/>
                  <a:gd name="connsiteX3" fmla="*/ 1407213 w 1556286"/>
                  <a:gd name="connsiteY3" fmla="*/ 33179 h 3761972"/>
                  <a:gd name="connsiteX4" fmla="*/ 1556286 w 1556286"/>
                  <a:gd name="connsiteY4" fmla="*/ 0 h 37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6" fmla="*/ 1175190 w 1556287"/>
                  <a:gd name="connsiteY6" fmla="*/ 1972366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4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print"/>
          <a:srcRect l="2956" t="74165" r="50592" b="-1827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89263" y="4277672"/>
            <a:ext cx="519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校內測驗及考試</a:t>
            </a:r>
            <a:endParaRPr lang="zh-CN" altLang="en-US" sz="5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5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print"/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84" y="-450360"/>
            <a:ext cx="6527554" cy="7206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564" y="15663"/>
            <a:ext cx="2856865" cy="6914515"/>
          </a:xfrm>
          <a:prstGeom prst="rect">
            <a:avLst/>
          </a:prstGeom>
          <a:blipFill rotWithShape="1"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832557" y="2039138"/>
            <a:ext cx="2424033" cy="2698864"/>
            <a:chOff x="8881309" y="2608256"/>
            <a:chExt cx="2424033" cy="2698864"/>
          </a:xfrm>
        </p:grpSpPr>
        <p:sp>
          <p:nvSpPr>
            <p:cNvPr id="11" name="文本框 10"/>
            <p:cNvSpPr txBox="1"/>
            <p:nvPr/>
          </p:nvSpPr>
          <p:spPr>
            <a:xfrm>
              <a:off x="9407128" y="2815378"/>
              <a:ext cx="1292662" cy="24917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目錄</a:t>
              </a:r>
              <a:endPara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881309" y="2608256"/>
              <a:ext cx="2424033" cy="2425682"/>
              <a:chOff x="187702" y="1132512"/>
              <a:chExt cx="1804030" cy="1805257"/>
            </a:xfrm>
          </p:grpSpPr>
          <p:grpSp>
            <p:nvGrpSpPr>
              <p:cNvPr id="13" name="组合 12"/>
              <p:cNvGrpSpPr/>
              <p:nvPr/>
            </p:nvGrpSpPr>
            <p:grpSpPr>
              <a:xfrm rot="2395105">
                <a:off x="275765" y="1132512"/>
                <a:ext cx="1550753" cy="1805257"/>
                <a:chOff x="5533448" y="826221"/>
                <a:chExt cx="3752791" cy="4368686"/>
              </a:xfrm>
            </p:grpSpPr>
            <p:sp>
              <p:nvSpPr>
                <p:cNvPr id="14" name="任意多边形 13"/>
                <p:cNvSpPr/>
                <p:nvPr/>
              </p:nvSpPr>
              <p:spPr>
                <a:xfrm rot="926282">
                  <a:off x="5533448" y="826221"/>
                  <a:ext cx="1556286" cy="3761972"/>
                </a:xfrm>
                <a:custGeom>
                  <a:avLst/>
                  <a:gdLst>
                    <a:gd name="connsiteX0" fmla="*/ 1407213 w 1556286"/>
                    <a:gd name="connsiteY0" fmla="*/ 33179 h 3761972"/>
                    <a:gd name="connsiteX1" fmla="*/ 1556286 w 1556286"/>
                    <a:gd name="connsiteY1" fmla="*/ 0 h 3761972"/>
                    <a:gd name="connsiteX2" fmla="*/ 472535 w 1556286"/>
                    <a:gd name="connsiteY2" fmla="*/ 1881047 h 3761972"/>
                    <a:gd name="connsiteX3" fmla="*/ 1556216 w 1556286"/>
                    <a:gd name="connsiteY3" fmla="*/ 3761972 h 3761972"/>
                    <a:gd name="connsiteX4" fmla="*/ 1485433 w 1556286"/>
                    <a:gd name="connsiteY4" fmla="*/ 3749131 h 3761972"/>
                    <a:gd name="connsiteX5" fmla="*/ 69653 w 1556286"/>
                    <a:gd name="connsiteY5" fmla="*/ 2391355 h 3761972"/>
                    <a:gd name="connsiteX6" fmla="*/ 1407213 w 1556286"/>
                    <a:gd name="connsiteY6" fmla="*/ 33179 h 3761972"/>
                    <a:gd name="connsiteX0" fmla="*/ 472535 w 1556286"/>
                    <a:gd name="connsiteY0" fmla="*/ 1881047 h 3761972"/>
                    <a:gd name="connsiteX1" fmla="*/ 1556216 w 1556286"/>
                    <a:gd name="connsiteY1" fmla="*/ 3761972 h 3761972"/>
                    <a:gd name="connsiteX2" fmla="*/ 1485433 w 1556286"/>
                    <a:gd name="connsiteY2" fmla="*/ 3749131 h 3761972"/>
                    <a:gd name="connsiteX3" fmla="*/ 69653 w 1556286"/>
                    <a:gd name="connsiteY3" fmla="*/ 2391355 h 3761972"/>
                    <a:gd name="connsiteX4" fmla="*/ 1407213 w 1556286"/>
                    <a:gd name="connsiteY4" fmla="*/ 33179 h 3761972"/>
                    <a:gd name="connsiteX5" fmla="*/ 1556286 w 1556286"/>
                    <a:gd name="connsiteY5" fmla="*/ 0 h 3761972"/>
                    <a:gd name="connsiteX6" fmla="*/ 563975 w 1556286"/>
                    <a:gd name="connsiteY6" fmla="*/ 1972487 h 3761972"/>
                    <a:gd name="connsiteX0" fmla="*/ 472535 w 1556286"/>
                    <a:gd name="connsiteY0" fmla="*/ 1881047 h 3761972"/>
                    <a:gd name="connsiteX1" fmla="*/ 1556216 w 1556286"/>
                    <a:gd name="connsiteY1" fmla="*/ 3761972 h 3761972"/>
                    <a:gd name="connsiteX2" fmla="*/ 1485433 w 1556286"/>
                    <a:gd name="connsiteY2" fmla="*/ 3749131 h 3761972"/>
                    <a:gd name="connsiteX3" fmla="*/ 69653 w 1556286"/>
                    <a:gd name="connsiteY3" fmla="*/ 2391355 h 3761972"/>
                    <a:gd name="connsiteX4" fmla="*/ 1407213 w 1556286"/>
                    <a:gd name="connsiteY4" fmla="*/ 33179 h 3761972"/>
                    <a:gd name="connsiteX5" fmla="*/ 1556286 w 1556286"/>
                    <a:gd name="connsiteY5" fmla="*/ 0 h 3761972"/>
                    <a:gd name="connsiteX0" fmla="*/ 1556216 w 1556286"/>
                    <a:gd name="connsiteY0" fmla="*/ 3761972 h 3761972"/>
                    <a:gd name="connsiteX1" fmla="*/ 1485433 w 1556286"/>
                    <a:gd name="connsiteY1" fmla="*/ 3749131 h 3761972"/>
                    <a:gd name="connsiteX2" fmla="*/ 69653 w 1556286"/>
                    <a:gd name="connsiteY2" fmla="*/ 2391355 h 3761972"/>
                    <a:gd name="connsiteX3" fmla="*/ 1407213 w 1556286"/>
                    <a:gd name="connsiteY3" fmla="*/ 33179 h 3761972"/>
                    <a:gd name="connsiteX4" fmla="*/ 1556286 w 1556286"/>
                    <a:gd name="connsiteY4" fmla="*/ 0 h 376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286" h="3761972">
                      <a:moveTo>
                        <a:pt x="1556216" y="3761972"/>
                      </a:moveTo>
                      <a:lnTo>
                        <a:pt x="1485433" y="3749131"/>
                      </a:lnTo>
                      <a:cubicBezTo>
                        <a:pt x="822991" y="3595289"/>
                        <a:pt x="263414" y="3092982"/>
                        <a:pt x="69653" y="2391355"/>
                      </a:cubicBezTo>
                      <a:cubicBezTo>
                        <a:pt x="-212182" y="1370805"/>
                        <a:pt x="386664" y="315014"/>
                        <a:pt x="1407213" y="33179"/>
                      </a:cubicBezTo>
                      <a:lnTo>
                        <a:pt x="1556286" y="0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 rot="926282">
                  <a:off x="7729952" y="1432934"/>
                  <a:ext cx="1556287" cy="3761973"/>
                </a:xfrm>
                <a:custGeom>
                  <a:avLst/>
                  <a:gdLst>
                    <a:gd name="connsiteX0" fmla="*/ 69 w 1556287"/>
                    <a:gd name="connsiteY0" fmla="*/ 0 h 3761973"/>
                    <a:gd name="connsiteX1" fmla="*/ 70854 w 1556287"/>
                    <a:gd name="connsiteY1" fmla="*/ 12842 h 3761973"/>
                    <a:gd name="connsiteX2" fmla="*/ 1486634 w 1556287"/>
                    <a:gd name="connsiteY2" fmla="*/ 1370618 h 3761973"/>
                    <a:gd name="connsiteX3" fmla="*/ 149074 w 1556287"/>
                    <a:gd name="connsiteY3" fmla="*/ 3728794 h 3761973"/>
                    <a:gd name="connsiteX4" fmla="*/ 0 w 1556287"/>
                    <a:gd name="connsiteY4" fmla="*/ 3761973 h 3761973"/>
                    <a:gd name="connsiteX5" fmla="*/ 1083750 w 1556287"/>
                    <a:gd name="connsiteY5" fmla="*/ 1880926 h 3761973"/>
                    <a:gd name="connsiteX6" fmla="*/ 69 w 1556287"/>
                    <a:gd name="connsiteY6" fmla="*/ 0 h 3761973"/>
                    <a:gd name="connsiteX0" fmla="*/ 1083750 w 1556287"/>
                    <a:gd name="connsiteY0" fmla="*/ 1880926 h 3761973"/>
                    <a:gd name="connsiteX1" fmla="*/ 69 w 1556287"/>
                    <a:gd name="connsiteY1" fmla="*/ 0 h 3761973"/>
                    <a:gd name="connsiteX2" fmla="*/ 70854 w 1556287"/>
                    <a:gd name="connsiteY2" fmla="*/ 12842 h 3761973"/>
                    <a:gd name="connsiteX3" fmla="*/ 1486634 w 1556287"/>
                    <a:gd name="connsiteY3" fmla="*/ 1370618 h 3761973"/>
                    <a:gd name="connsiteX4" fmla="*/ 149074 w 1556287"/>
                    <a:gd name="connsiteY4" fmla="*/ 3728794 h 3761973"/>
                    <a:gd name="connsiteX5" fmla="*/ 0 w 1556287"/>
                    <a:gd name="connsiteY5" fmla="*/ 3761973 h 3761973"/>
                    <a:gd name="connsiteX6" fmla="*/ 1175190 w 1556287"/>
                    <a:gd name="connsiteY6" fmla="*/ 1972366 h 3761973"/>
                    <a:gd name="connsiteX0" fmla="*/ 1083750 w 1556287"/>
                    <a:gd name="connsiteY0" fmla="*/ 1880926 h 3761973"/>
                    <a:gd name="connsiteX1" fmla="*/ 69 w 1556287"/>
                    <a:gd name="connsiteY1" fmla="*/ 0 h 3761973"/>
                    <a:gd name="connsiteX2" fmla="*/ 70854 w 1556287"/>
                    <a:gd name="connsiteY2" fmla="*/ 12842 h 3761973"/>
                    <a:gd name="connsiteX3" fmla="*/ 1486634 w 1556287"/>
                    <a:gd name="connsiteY3" fmla="*/ 1370618 h 3761973"/>
                    <a:gd name="connsiteX4" fmla="*/ 149074 w 1556287"/>
                    <a:gd name="connsiteY4" fmla="*/ 3728794 h 3761973"/>
                    <a:gd name="connsiteX5" fmla="*/ 0 w 1556287"/>
                    <a:gd name="connsiteY5" fmla="*/ 3761973 h 3761973"/>
                    <a:gd name="connsiteX0" fmla="*/ 69 w 1556287"/>
                    <a:gd name="connsiteY0" fmla="*/ 0 h 3761973"/>
                    <a:gd name="connsiteX1" fmla="*/ 70854 w 1556287"/>
                    <a:gd name="connsiteY1" fmla="*/ 12842 h 3761973"/>
                    <a:gd name="connsiteX2" fmla="*/ 1486634 w 1556287"/>
                    <a:gd name="connsiteY2" fmla="*/ 1370618 h 3761973"/>
                    <a:gd name="connsiteX3" fmla="*/ 149074 w 1556287"/>
                    <a:gd name="connsiteY3" fmla="*/ 3728794 h 3761973"/>
                    <a:gd name="connsiteX4" fmla="*/ 0 w 1556287"/>
                    <a:gd name="connsiteY4" fmla="*/ 3761973 h 376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287" h="3761973">
                      <a:moveTo>
                        <a:pt x="69" y="0"/>
                      </a:moveTo>
                      <a:lnTo>
                        <a:pt x="70854" y="12842"/>
                      </a:lnTo>
                      <a:cubicBezTo>
                        <a:pt x="733295" y="166684"/>
                        <a:pt x="1292873" y="668991"/>
                        <a:pt x="1486634" y="1370618"/>
                      </a:cubicBezTo>
                      <a:cubicBezTo>
                        <a:pt x="1768469" y="2391167"/>
                        <a:pt x="1169623" y="3446959"/>
                        <a:pt x="149074" y="3728794"/>
                      </a:cubicBezTo>
                      <a:lnTo>
                        <a:pt x="0" y="3761973"/>
                      </a:ln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93" r="3670"/>
              <a:stretch/>
            </p:blipFill>
            <p:spPr>
              <a:xfrm>
                <a:off x="1547728" y="1475005"/>
                <a:ext cx="444004" cy="24110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857"/>
              <a:stretch/>
            </p:blipFill>
            <p:spPr>
              <a:xfrm>
                <a:off x="1458904" y="1534919"/>
                <a:ext cx="330808" cy="2411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5" t="20462" b="56750"/>
              <a:stretch/>
            </p:blipFill>
            <p:spPr>
              <a:xfrm>
                <a:off x="187702" y="2213868"/>
                <a:ext cx="609312" cy="276400"/>
              </a:xfrm>
              <a:prstGeom prst="rect">
                <a:avLst/>
              </a:prstGeom>
            </p:spPr>
          </p:pic>
        </p:grpSp>
      </p:grpSp>
      <p:sp>
        <p:nvSpPr>
          <p:cNvPr id="20" name="椭圆 19"/>
          <p:cNvSpPr/>
          <p:nvPr/>
        </p:nvSpPr>
        <p:spPr>
          <a:xfrm>
            <a:off x="4167405" y="1314885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1.</a:t>
            </a:r>
            <a:endParaRPr lang="zh-CN" altLang="en-US" sz="4000" i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67405" y="2476627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2.</a:t>
            </a:r>
            <a:endParaRPr lang="zh-CN" altLang="en-US" sz="4000" i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67405" y="3638369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3.</a:t>
            </a:r>
            <a:endParaRPr lang="zh-CN" altLang="en-US" sz="4000" i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167405" y="4800112"/>
            <a:ext cx="751155" cy="751155"/>
          </a:xfrm>
          <a:prstGeom prst="ellipse">
            <a:avLst/>
          </a:prstGeom>
          <a:solidFill>
            <a:srgbClr val="83AC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4.</a:t>
            </a:r>
            <a:endParaRPr lang="zh-CN" altLang="en-US" sz="4000" i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4F69A75-9199-4E50-A4A4-5044BFB4FACB}"/>
              </a:ext>
            </a:extLst>
          </p:cNvPr>
          <p:cNvSpPr/>
          <p:nvPr/>
        </p:nvSpPr>
        <p:spPr>
          <a:xfrm>
            <a:off x="5182729" y="1419042"/>
            <a:ext cx="2429354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TextBox 97">
            <a:extLst>
              <a:ext uri="{FF2B5EF4-FFF2-40B4-BE49-F238E27FC236}">
                <a16:creationId xmlns:a16="http://schemas.microsoft.com/office/drawing/2014/main" id="{4C00BADC-378F-411A-88E6-C198350FDF01}"/>
              </a:ext>
            </a:extLst>
          </p:cNvPr>
          <p:cNvSpPr txBox="1"/>
          <p:nvPr/>
        </p:nvSpPr>
        <p:spPr>
          <a:xfrm>
            <a:off x="5182728" y="1303009"/>
            <a:ext cx="5125054" cy="48878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課程理念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ED2E58C-8161-4C7B-BA9F-2E89DC9BB90C}"/>
              </a:ext>
            </a:extLst>
          </p:cNvPr>
          <p:cNvSpPr/>
          <p:nvPr/>
        </p:nvSpPr>
        <p:spPr>
          <a:xfrm>
            <a:off x="5182729" y="2576506"/>
            <a:ext cx="2417479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97">
            <a:extLst>
              <a:ext uri="{FF2B5EF4-FFF2-40B4-BE49-F238E27FC236}">
                <a16:creationId xmlns:a16="http://schemas.microsoft.com/office/drawing/2014/main" id="{77C889C8-75E3-474B-A3A9-75CFFA6D9BE8}"/>
              </a:ext>
            </a:extLst>
          </p:cNvPr>
          <p:cNvSpPr txBox="1"/>
          <p:nvPr/>
        </p:nvSpPr>
        <p:spPr>
          <a:xfrm>
            <a:off x="5182729" y="2472349"/>
            <a:ext cx="2464868" cy="48878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課程內容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A73B917-C9B3-4205-BC55-2A1561028E55}"/>
              </a:ext>
            </a:extLst>
          </p:cNvPr>
          <p:cNvSpPr/>
          <p:nvPr/>
        </p:nvSpPr>
        <p:spPr>
          <a:xfrm>
            <a:off x="5182729" y="3688805"/>
            <a:ext cx="2405603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97">
            <a:extLst>
              <a:ext uri="{FF2B5EF4-FFF2-40B4-BE49-F238E27FC236}">
                <a16:creationId xmlns:a16="http://schemas.microsoft.com/office/drawing/2014/main" id="{F6291672-A8D5-4191-BF32-85DA436D9DD1}"/>
              </a:ext>
            </a:extLst>
          </p:cNvPr>
          <p:cNvSpPr txBox="1"/>
          <p:nvPr/>
        </p:nvSpPr>
        <p:spPr>
          <a:xfrm>
            <a:off x="5182729" y="3584648"/>
            <a:ext cx="2464868" cy="48878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公開評核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00DA7F5-1519-410C-9847-B1FC86A3A281}"/>
              </a:ext>
            </a:extLst>
          </p:cNvPr>
          <p:cNvSpPr/>
          <p:nvPr/>
        </p:nvSpPr>
        <p:spPr>
          <a:xfrm>
            <a:off x="5182728" y="4850527"/>
            <a:ext cx="2381853" cy="363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97">
            <a:extLst>
              <a:ext uri="{FF2B5EF4-FFF2-40B4-BE49-F238E27FC236}">
                <a16:creationId xmlns:a16="http://schemas.microsoft.com/office/drawing/2014/main" id="{E6ACE817-8467-4141-9568-CE8886D24E4C}"/>
              </a:ext>
            </a:extLst>
          </p:cNvPr>
          <p:cNvSpPr txBox="1"/>
          <p:nvPr/>
        </p:nvSpPr>
        <p:spPr>
          <a:xfrm>
            <a:off x="5218355" y="4722618"/>
            <a:ext cx="2512481" cy="553998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校內測驗及考試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5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4" grpId="0" animBg="1"/>
      <p:bldP spid="26" grpId="0" animBg="1"/>
      <p:bldP spid="31" grpId="0" animBg="1"/>
      <p:bldP spid="32" grpId="0"/>
      <p:bldP spid="36" grpId="0" animBg="1"/>
      <p:bldP spid="37" grpId="0"/>
      <p:bldP spid="41" grpId="0" animBg="1"/>
      <p:bldP spid="42" grpId="0"/>
      <p:bldP spid="46" grpId="0" animBg="1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77340" y="2446317"/>
            <a:ext cx="2814660" cy="4144996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4" cstate="print"/>
          <a:srcRect r="40888" b="69075"/>
          <a:stretch>
            <a:fillRect/>
          </a:stretch>
        </p:blipFill>
        <p:spPr>
          <a:xfrm>
            <a:off x="9903814" y="0"/>
            <a:ext cx="2042104" cy="832774"/>
          </a:xfrm>
          <a:prstGeom prst="rect">
            <a:avLst/>
          </a:prstGeom>
        </p:spPr>
      </p:pic>
      <p:pic>
        <p:nvPicPr>
          <p:cNvPr id="16" name="图片 15" descr="582ed5f479338"/>
          <p:cNvPicPr>
            <a:picLocks noChangeAspect="1"/>
          </p:cNvPicPr>
          <p:nvPr/>
        </p:nvPicPr>
        <p:blipFill rotWithShape="1">
          <a:blip r:embed="rId4" cstate="print"/>
          <a:srcRect l="2956" t="74165" r="50592" b="10098"/>
          <a:stretch/>
        </p:blipFill>
        <p:spPr>
          <a:xfrm>
            <a:off x="189388" y="209052"/>
            <a:ext cx="2070158" cy="727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03812" y="178130"/>
            <a:ext cx="755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統一測驗及考試 </a:t>
            </a:r>
            <a:r>
              <a:rPr lang="en-US" altLang="zh-TW" sz="4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中四</a:t>
            </a:r>
            <a:r>
              <a:rPr lang="en-US" altLang="zh-TW" sz="4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A1)</a:t>
            </a:r>
            <a:endParaRPr lang="zh-CN" altLang="en-US" sz="4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13895"/>
              </p:ext>
            </p:extLst>
          </p:nvPr>
        </p:nvGraphicFramePr>
        <p:xfrm>
          <a:off x="866898" y="1246911"/>
          <a:ext cx="10331532" cy="4453245"/>
        </p:xfrm>
        <a:graphic>
          <a:graphicData uri="http://schemas.openxmlformats.org/drawingml/2006/table">
            <a:tbl>
              <a:tblPr/>
              <a:tblGrid>
                <a:gridCol w="288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8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55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第一學期、第二學期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5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統一測驗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(30%)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考試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(110%)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進展性評估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(60%)</a:t>
                      </a:r>
                      <a:endParaRPr kumimoji="0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13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卷一：閱讀及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語文知識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卷二：寫作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15%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卷一：閱讀及語文知識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卷二：聆聽及寫作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上課表現：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功課表現：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科本評估：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30%</a:t>
                      </a:r>
                      <a:endParaRPr kumimoji="0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atinLnBrk="1"/>
                      <a:endParaRPr lang="en-US" altLang="zh-TW" sz="2400" i="1" kern="1200" dirty="0">
                        <a:solidFill>
                          <a:srgbClr val="0033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atinLnBrk="1"/>
                      <a:r>
                        <a:rPr lang="zh-TW" altLang="en-US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包括</a:t>
                      </a:r>
                      <a:endParaRPr lang="en-US" altLang="zh-TW" sz="2400" i="1" kern="1200" dirty="0">
                        <a:solidFill>
                          <a:srgbClr val="0033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atinLnBrk="1"/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r>
                        <a:rPr lang="zh-TW" altLang="en-US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語文體驗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活動：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20%</a:t>
                      </a:r>
                      <a:endParaRPr lang="zh-TW" altLang="zh-TW" sz="2400" kern="1200" dirty="0">
                        <a:solidFill>
                          <a:srgbClr val="0033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lang="zh-TW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小測、默書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{</a:t>
                      </a:r>
                      <a:r>
                        <a:rPr lang="zh-TW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如適用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}</a:t>
                      </a:r>
                      <a:r>
                        <a:rPr lang="zh-TW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07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8728075" y="2261870"/>
            <a:ext cx="5339080" cy="5339080"/>
          </a:xfrm>
          <a:prstGeom prst="ellipse">
            <a:avLst/>
          </a:prstGeom>
          <a:blipFill rotWithShape="1"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81975" y="1715770"/>
            <a:ext cx="6431280" cy="6431280"/>
          </a:xfrm>
          <a:prstGeom prst="ellipse">
            <a:avLst/>
          </a:prstGeom>
          <a:noFill/>
          <a:ln w="66675">
            <a:solidFill>
              <a:schemeClr val="bg1"/>
            </a:solidFill>
          </a:ln>
          <a:effectLst>
            <a:outerShdw blurRad="2286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3" y="2947035"/>
            <a:ext cx="5437979" cy="3968750"/>
          </a:xfrm>
          <a:prstGeom prst="rect">
            <a:avLst/>
          </a:prstGeom>
        </p:spPr>
      </p:pic>
      <p:pic>
        <p:nvPicPr>
          <p:cNvPr id="12" name="图片 11" descr="582ed5f479338"/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9856311" y="0"/>
            <a:ext cx="2042104" cy="832774"/>
          </a:xfrm>
          <a:prstGeom prst="rect">
            <a:avLst/>
          </a:prstGeom>
        </p:spPr>
      </p:pic>
      <p:pic>
        <p:nvPicPr>
          <p:cNvPr id="13" name="图片 12" descr="582ed5f479338"/>
          <p:cNvPicPr>
            <a:picLocks noChangeAspect="1"/>
          </p:cNvPicPr>
          <p:nvPr/>
        </p:nvPicPr>
        <p:blipFill rotWithShape="1">
          <a:blip r:embed="rId5" cstate="print"/>
          <a:srcRect l="2956" t="74165" r="50592" b="10098"/>
          <a:stretch/>
        </p:blipFill>
        <p:spPr>
          <a:xfrm>
            <a:off x="189388" y="161550"/>
            <a:ext cx="2070158" cy="727200"/>
          </a:xfrm>
          <a:prstGeom prst="rect">
            <a:avLst/>
          </a:prstGeom>
        </p:spPr>
      </p:pic>
      <p:sp>
        <p:nvSpPr>
          <p:cNvPr id="22" name="文本框 16"/>
          <p:cNvSpPr txBox="1"/>
          <p:nvPr/>
        </p:nvSpPr>
        <p:spPr>
          <a:xfrm>
            <a:off x="2268187" y="0"/>
            <a:ext cx="774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統一測驗及考試 </a:t>
            </a:r>
            <a:r>
              <a:rPr lang="en-US" altLang="zh-TW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中四</a:t>
            </a:r>
            <a:r>
              <a:rPr lang="en-US" altLang="zh-TW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A2</a:t>
            </a:r>
            <a:r>
              <a:rPr lang="zh-TW" altLang="en-US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B)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9" name="內容版面配置區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69090"/>
              </p:ext>
            </p:extLst>
          </p:nvPr>
        </p:nvGraphicFramePr>
        <p:xfrm>
          <a:off x="866898" y="1246911"/>
          <a:ext cx="10331532" cy="4453245"/>
        </p:xfrm>
        <a:graphic>
          <a:graphicData uri="http://schemas.openxmlformats.org/drawingml/2006/table">
            <a:tbl>
              <a:tblPr/>
              <a:tblGrid>
                <a:gridCol w="288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8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55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第一學期、第二學期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56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統一測驗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(30%)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考試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(110%)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進展性評估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(60%)</a:t>
                      </a:r>
                      <a:endParaRPr kumimoji="0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13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卷一：閱讀能力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卷二：寫作能力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15%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卷一：閱讀能力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卷二：寫作能力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小時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分鐘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上課表現：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功課表現：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20%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科本評估：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30%</a:t>
                      </a:r>
                      <a:endParaRPr kumimoji="0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atinLnBrk="1"/>
                      <a:endParaRPr lang="en-US" altLang="zh-TW" sz="2400" i="1" kern="1200" dirty="0">
                        <a:solidFill>
                          <a:srgbClr val="0033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atinLnBrk="1"/>
                      <a:r>
                        <a:rPr lang="zh-TW" altLang="en-US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包括</a:t>
                      </a:r>
                      <a:endParaRPr lang="en-US" altLang="zh-TW" sz="2400" i="1" kern="1200" dirty="0">
                        <a:solidFill>
                          <a:srgbClr val="0033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latinLnBrk="1"/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r>
                        <a:rPr lang="zh-TW" altLang="en-US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語文體驗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活動：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20%</a:t>
                      </a:r>
                      <a:endParaRPr lang="zh-TW" altLang="zh-TW" sz="2400" kern="1200" dirty="0">
                        <a:solidFill>
                          <a:srgbClr val="0033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lang="zh-TW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小測、默書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{</a:t>
                      </a:r>
                      <a:r>
                        <a:rPr lang="zh-TW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如適用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}</a:t>
                      </a:r>
                      <a:r>
                        <a:rPr lang="zh-TW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2400" i="1" kern="12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6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12" y="-181134"/>
            <a:ext cx="6211956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226661" y="509815"/>
            <a:ext cx="7468235" cy="746823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 descr="5a094962eca1e"/>
          <p:cNvPicPr>
            <a:picLocks noChangeAspect="1"/>
          </p:cNvPicPr>
          <p:nvPr/>
        </p:nvPicPr>
        <p:blipFill rotWithShape="1">
          <a:blip r:embed="rId5" cstate="print"/>
          <a:srcRect l="16101" t="26300" b="3324"/>
          <a:stretch/>
        </p:blipFill>
        <p:spPr>
          <a:xfrm flipH="1">
            <a:off x="5728307" y="859456"/>
            <a:ext cx="7245958" cy="6078004"/>
          </a:xfrm>
          <a:custGeom>
            <a:avLst/>
            <a:gdLst>
              <a:gd name="connsiteX0" fmla="*/ 5769261 w 5769261"/>
              <a:gd name="connsiteY0" fmla="*/ 0 h 6647815"/>
              <a:gd name="connsiteX1" fmla="*/ 3256093 w 5769261"/>
              <a:gd name="connsiteY1" fmla="*/ 0 h 6647815"/>
              <a:gd name="connsiteX2" fmla="*/ 0 w 5769261"/>
              <a:gd name="connsiteY2" fmla="*/ 6647815 h 6647815"/>
              <a:gd name="connsiteX3" fmla="*/ 5769261 w 5769261"/>
              <a:gd name="connsiteY3" fmla="*/ 6647815 h 66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9261" h="6647815">
                <a:moveTo>
                  <a:pt x="5769261" y="0"/>
                </a:moveTo>
                <a:lnTo>
                  <a:pt x="3256093" y="0"/>
                </a:lnTo>
                <a:lnTo>
                  <a:pt x="0" y="6647815"/>
                </a:lnTo>
                <a:lnTo>
                  <a:pt x="5769261" y="6647815"/>
                </a:lnTo>
                <a:close/>
              </a:path>
            </a:pathLst>
          </a:custGeom>
        </p:spPr>
      </p:pic>
      <p:pic>
        <p:nvPicPr>
          <p:cNvPr id="8" name="图片 7" descr="582ed5f479338"/>
          <p:cNvPicPr>
            <a:picLocks noChangeAspect="1"/>
          </p:cNvPicPr>
          <p:nvPr/>
        </p:nvPicPr>
        <p:blipFill>
          <a:blip r:embed="rId6" cstate="print"/>
          <a:srcRect r="40888" b="69075"/>
          <a:stretch>
            <a:fillRect/>
          </a:stretch>
        </p:blipFill>
        <p:spPr>
          <a:xfrm>
            <a:off x="9351286" y="947751"/>
            <a:ext cx="1194040" cy="4869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F69DCC-0711-48E3-B8B9-D0F95B1018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665" y="1767521"/>
            <a:ext cx="1882435" cy="1571834"/>
          </a:xfrm>
          <a:prstGeom prst="rect">
            <a:avLst/>
          </a:prstGeom>
        </p:spPr>
      </p:pic>
      <p:pic>
        <p:nvPicPr>
          <p:cNvPr id="12" name="图片 11" descr="77"/>
          <p:cNvPicPr>
            <a:picLocks noChangeAspect="1"/>
          </p:cNvPicPr>
          <p:nvPr/>
        </p:nvPicPr>
        <p:blipFill>
          <a:blip r:embed="rId8" cstate="print"/>
          <a:srcRect r="32797"/>
          <a:stretch>
            <a:fillRect/>
          </a:stretch>
        </p:blipFill>
        <p:spPr>
          <a:xfrm flipH="1">
            <a:off x="10317480" y="-88567"/>
            <a:ext cx="1874520" cy="1859778"/>
          </a:xfrm>
          <a:prstGeom prst="rect">
            <a:avLst/>
          </a:prstGeom>
        </p:spPr>
      </p:pic>
      <p:pic>
        <p:nvPicPr>
          <p:cNvPr id="13" name="图片 12" descr="582ed5f479338"/>
          <p:cNvPicPr>
            <a:picLocks noChangeAspect="1"/>
          </p:cNvPicPr>
          <p:nvPr/>
        </p:nvPicPr>
        <p:blipFill>
          <a:blip r:embed="rId6" cstate="print"/>
          <a:srcRect l="2956" t="74165" r="50592" b="-1827"/>
          <a:stretch>
            <a:fillRect/>
          </a:stretch>
        </p:blipFill>
        <p:spPr>
          <a:xfrm>
            <a:off x="2105863" y="3399495"/>
            <a:ext cx="2070158" cy="12782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1713" y="518620"/>
            <a:ext cx="1661993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96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謝謝</a:t>
            </a:r>
            <a:endParaRPr lang="en-US" altLang="zh-TW" sz="96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96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！</a:t>
            </a:r>
            <a:endParaRPr lang="zh-CN" altLang="en-US" sz="96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6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print"/>
          <a:srcRect l="47329" t="26300" r="2" b="19985"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5021997" y="1373816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253368" y="1960370"/>
              <a:ext cx="1538883" cy="144655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TW" sz="8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1.</a:t>
              </a:r>
              <a:endParaRPr lang="zh-CN" altLang="en-US" sz="8800" i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6" fmla="*/ 563975 w 1556286"/>
                  <a:gd name="connsiteY6" fmla="*/ 1972487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0" fmla="*/ 1556216 w 1556286"/>
                  <a:gd name="connsiteY0" fmla="*/ 3761972 h 3761972"/>
                  <a:gd name="connsiteX1" fmla="*/ 1485433 w 1556286"/>
                  <a:gd name="connsiteY1" fmla="*/ 3749131 h 3761972"/>
                  <a:gd name="connsiteX2" fmla="*/ 69653 w 1556286"/>
                  <a:gd name="connsiteY2" fmla="*/ 2391355 h 3761972"/>
                  <a:gd name="connsiteX3" fmla="*/ 1407213 w 1556286"/>
                  <a:gd name="connsiteY3" fmla="*/ 33179 h 3761972"/>
                  <a:gd name="connsiteX4" fmla="*/ 1556286 w 1556286"/>
                  <a:gd name="connsiteY4" fmla="*/ 0 h 37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6" fmla="*/ 1175190 w 1556287"/>
                  <a:gd name="connsiteY6" fmla="*/ 1972366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print"/>
          <a:srcRect l="2956" t="74165" r="50592" b="-1827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09897" y="4253921"/>
            <a:ext cx="456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課程理念</a:t>
            </a:r>
            <a:endParaRPr lang="zh-CN" altLang="en-US" sz="5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print"/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912763" y="2654222"/>
            <a:ext cx="3109081" cy="45785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5400000">
            <a:off x="4800463" y="-2033513"/>
            <a:ext cx="1336247" cy="8182104"/>
          </a:xfrm>
          <a:prstGeom prst="rect">
            <a:avLst/>
          </a:prstGeom>
          <a:blipFill rotWithShape="1">
            <a:blip r:embed="rId4" cstate="print"/>
            <a:srcRect/>
            <a:stretch>
              <a:fillRect l="-42057" t="-127198" r="-10295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 descr="582ed5f479338"/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pic>
        <p:nvPicPr>
          <p:cNvPr id="6" name="图片 5" descr="582ed5f479338"/>
          <p:cNvPicPr>
            <a:picLocks noChangeAspect="1"/>
          </p:cNvPicPr>
          <p:nvPr/>
        </p:nvPicPr>
        <p:blipFill rotWithShape="1">
          <a:blip r:embed="rId5" cstate="print"/>
          <a:srcRect l="2956" t="74165" r="50592" b="10098"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91874" y="299166"/>
            <a:ext cx="456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課程理念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8270" y="2300940"/>
            <a:ext cx="3149276" cy="45570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96291" y="1435656"/>
            <a:ext cx="774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2021-2022</a:t>
            </a:r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學年開始實施高中</a:t>
            </a:r>
            <a:endParaRPr lang="en-US" altLang="zh-TW" sz="36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36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中國語文科優化措施</a:t>
            </a:r>
            <a:endParaRPr lang="zh-CN" altLang="en-US" sz="36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6904" y="2816023"/>
            <a:ext cx="85027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000" algn="just">
              <a:buFont typeface="Wingdings" pitchFamily="2" charset="2"/>
              <a:buAutoNum type="circleNumWdWhitePlain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通過語文學習，更有效培養語文素養，奠定良好的語文基礎。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288000" algn="just">
              <a:buFont typeface="Wingdings" pitchFamily="2" charset="2"/>
              <a:buAutoNum type="circleNumWdWhitePlain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文道並重，閱讀、寫作、聆聽、說話、文學、中華文化、品德情意、思維、語文自學均衡全面發展。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288000" algn="just">
              <a:buFont typeface="Wingdings" pitchFamily="2" charset="2"/>
              <a:buAutoNum type="circleNumWdWhitePlain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加強中國文學和文言經典的學習，以閱讀為語文學習的根本，透過範文輸入語文養份，鼓勵適量背誦，以豐富語文積澱。</a:t>
            </a:r>
            <a:endParaRPr lang="zh-CN" altLang="en-US" sz="28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9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AD6201-F1B6-463D-B3DF-87430D8E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3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53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課程理念</a:t>
            </a:r>
            <a:endParaRPr lang="zh-HK" alt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A574F62-7A0E-4BBA-B6F8-B33CE556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6" t="18419" r="32938" b="15796"/>
          <a:stretch>
            <a:fillRect/>
          </a:stretch>
        </p:blipFill>
        <p:spPr bwMode="auto">
          <a:xfrm>
            <a:off x="3810000" y="1385823"/>
            <a:ext cx="45720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1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5a094962eca1e"/>
          <p:cNvPicPr>
            <a:picLocks noChangeAspect="1"/>
          </p:cNvPicPr>
          <p:nvPr/>
        </p:nvPicPr>
        <p:blipFill rotWithShape="1">
          <a:blip r:embed="rId3" cstate="print"/>
          <a:srcRect l="47329" t="26300" r="2" b="19985"/>
          <a:stretch/>
        </p:blipFill>
        <p:spPr>
          <a:xfrm flipH="1">
            <a:off x="7643224" y="2226776"/>
            <a:ext cx="4548777" cy="4639063"/>
          </a:xfrm>
          <a:custGeom>
            <a:avLst/>
            <a:gdLst>
              <a:gd name="connsiteX0" fmla="*/ 4548777 w 4548777"/>
              <a:gd name="connsiteY0" fmla="*/ 0 h 4639063"/>
              <a:gd name="connsiteX1" fmla="*/ 1290515 w 4548777"/>
              <a:gd name="connsiteY1" fmla="*/ 0 h 4639063"/>
              <a:gd name="connsiteX2" fmla="*/ 0 w 4548777"/>
              <a:gd name="connsiteY2" fmla="*/ 1418183 h 4639063"/>
              <a:gd name="connsiteX3" fmla="*/ 0 w 4548777"/>
              <a:gd name="connsiteY3" fmla="*/ 4639063 h 4639063"/>
              <a:gd name="connsiteX4" fmla="*/ 4548777 w 4548777"/>
              <a:gd name="connsiteY4" fmla="*/ 4639063 h 463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777" h="4639063">
                <a:moveTo>
                  <a:pt x="4548777" y="0"/>
                </a:moveTo>
                <a:lnTo>
                  <a:pt x="1290515" y="0"/>
                </a:lnTo>
                <a:lnTo>
                  <a:pt x="0" y="1418183"/>
                </a:lnTo>
                <a:lnTo>
                  <a:pt x="0" y="4639063"/>
                </a:lnTo>
                <a:lnTo>
                  <a:pt x="4548777" y="4639063"/>
                </a:lnTo>
                <a:close/>
              </a:path>
            </a:pathLst>
          </a:custGeom>
        </p:spPr>
      </p:pic>
      <p:grpSp>
        <p:nvGrpSpPr>
          <p:cNvPr id="2" name="组合 16"/>
          <p:cNvGrpSpPr/>
          <p:nvPr/>
        </p:nvGrpSpPr>
        <p:grpSpPr>
          <a:xfrm>
            <a:off x="5021997" y="1373816"/>
            <a:ext cx="2083711" cy="2425682"/>
            <a:chOff x="5021997" y="1373816"/>
            <a:chExt cx="2083711" cy="2425682"/>
          </a:xfrm>
        </p:grpSpPr>
        <p:sp>
          <p:nvSpPr>
            <p:cNvPr id="6" name="文本框 5"/>
            <p:cNvSpPr txBox="1"/>
            <p:nvPr/>
          </p:nvSpPr>
          <p:spPr>
            <a:xfrm>
              <a:off x="5367884" y="1937711"/>
              <a:ext cx="1538883" cy="144655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TW" sz="8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rPr>
                <a:t>2.</a:t>
              </a:r>
              <a:endParaRPr lang="zh-CN" altLang="en-US" sz="8800" i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7"/>
            <p:cNvGrpSpPr/>
            <p:nvPr/>
          </p:nvGrpSpPr>
          <p:grpSpPr>
            <a:xfrm rot="2395105">
              <a:off x="5021997" y="1373816"/>
              <a:ext cx="2083711" cy="2425682"/>
              <a:chOff x="5533448" y="826221"/>
              <a:chExt cx="3752791" cy="4368686"/>
            </a:xfrm>
          </p:grpSpPr>
          <p:sp>
            <p:nvSpPr>
              <p:cNvPr id="12" name="任意多边形 11"/>
              <p:cNvSpPr/>
              <p:nvPr/>
            </p:nvSpPr>
            <p:spPr>
              <a:xfrm rot="926282">
                <a:off x="5533448" y="826221"/>
                <a:ext cx="1556286" cy="3761972"/>
              </a:xfrm>
              <a:custGeom>
                <a:avLst/>
                <a:gdLst>
                  <a:gd name="connsiteX0" fmla="*/ 1407213 w 1556286"/>
                  <a:gd name="connsiteY0" fmla="*/ 33179 h 3761972"/>
                  <a:gd name="connsiteX1" fmla="*/ 1556286 w 1556286"/>
                  <a:gd name="connsiteY1" fmla="*/ 0 h 3761972"/>
                  <a:gd name="connsiteX2" fmla="*/ 472535 w 1556286"/>
                  <a:gd name="connsiteY2" fmla="*/ 1881047 h 3761972"/>
                  <a:gd name="connsiteX3" fmla="*/ 1556216 w 1556286"/>
                  <a:gd name="connsiteY3" fmla="*/ 3761972 h 3761972"/>
                  <a:gd name="connsiteX4" fmla="*/ 1485433 w 1556286"/>
                  <a:gd name="connsiteY4" fmla="*/ 3749131 h 3761972"/>
                  <a:gd name="connsiteX5" fmla="*/ 69653 w 1556286"/>
                  <a:gd name="connsiteY5" fmla="*/ 2391355 h 3761972"/>
                  <a:gd name="connsiteX6" fmla="*/ 1407213 w 1556286"/>
                  <a:gd name="connsiteY6" fmla="*/ 33179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6" fmla="*/ 563975 w 1556286"/>
                  <a:gd name="connsiteY6" fmla="*/ 1972487 h 3761972"/>
                  <a:gd name="connsiteX0" fmla="*/ 472535 w 1556286"/>
                  <a:gd name="connsiteY0" fmla="*/ 1881047 h 3761972"/>
                  <a:gd name="connsiteX1" fmla="*/ 1556216 w 1556286"/>
                  <a:gd name="connsiteY1" fmla="*/ 3761972 h 3761972"/>
                  <a:gd name="connsiteX2" fmla="*/ 1485433 w 1556286"/>
                  <a:gd name="connsiteY2" fmla="*/ 3749131 h 3761972"/>
                  <a:gd name="connsiteX3" fmla="*/ 69653 w 1556286"/>
                  <a:gd name="connsiteY3" fmla="*/ 2391355 h 3761972"/>
                  <a:gd name="connsiteX4" fmla="*/ 1407213 w 1556286"/>
                  <a:gd name="connsiteY4" fmla="*/ 33179 h 3761972"/>
                  <a:gd name="connsiteX5" fmla="*/ 1556286 w 1556286"/>
                  <a:gd name="connsiteY5" fmla="*/ 0 h 3761972"/>
                  <a:gd name="connsiteX0" fmla="*/ 1556216 w 1556286"/>
                  <a:gd name="connsiteY0" fmla="*/ 3761972 h 3761972"/>
                  <a:gd name="connsiteX1" fmla="*/ 1485433 w 1556286"/>
                  <a:gd name="connsiteY1" fmla="*/ 3749131 h 3761972"/>
                  <a:gd name="connsiteX2" fmla="*/ 69653 w 1556286"/>
                  <a:gd name="connsiteY2" fmla="*/ 2391355 h 3761972"/>
                  <a:gd name="connsiteX3" fmla="*/ 1407213 w 1556286"/>
                  <a:gd name="connsiteY3" fmla="*/ 33179 h 3761972"/>
                  <a:gd name="connsiteX4" fmla="*/ 1556286 w 1556286"/>
                  <a:gd name="connsiteY4" fmla="*/ 0 h 37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6" h="3761972">
                    <a:moveTo>
                      <a:pt x="1556216" y="3761972"/>
                    </a:moveTo>
                    <a:lnTo>
                      <a:pt x="1485433" y="3749131"/>
                    </a:lnTo>
                    <a:cubicBezTo>
                      <a:pt x="822991" y="3595289"/>
                      <a:pt x="263414" y="3092982"/>
                      <a:pt x="69653" y="2391355"/>
                    </a:cubicBezTo>
                    <a:cubicBezTo>
                      <a:pt x="-212182" y="1370805"/>
                      <a:pt x="386664" y="315014"/>
                      <a:pt x="1407213" y="33179"/>
                    </a:cubicBezTo>
                    <a:lnTo>
                      <a:pt x="1556286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926282">
                <a:off x="7729952" y="1432934"/>
                <a:ext cx="1556287" cy="3761973"/>
              </a:xfrm>
              <a:custGeom>
                <a:avLst/>
                <a:gdLst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  <a:gd name="connsiteX5" fmla="*/ 1083750 w 1556287"/>
                  <a:gd name="connsiteY5" fmla="*/ 1880926 h 3761973"/>
                  <a:gd name="connsiteX6" fmla="*/ 69 w 1556287"/>
                  <a:gd name="connsiteY6" fmla="*/ 0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6" fmla="*/ 1175190 w 1556287"/>
                  <a:gd name="connsiteY6" fmla="*/ 1972366 h 3761973"/>
                  <a:gd name="connsiteX0" fmla="*/ 1083750 w 1556287"/>
                  <a:gd name="connsiteY0" fmla="*/ 1880926 h 3761973"/>
                  <a:gd name="connsiteX1" fmla="*/ 69 w 1556287"/>
                  <a:gd name="connsiteY1" fmla="*/ 0 h 3761973"/>
                  <a:gd name="connsiteX2" fmla="*/ 70854 w 1556287"/>
                  <a:gd name="connsiteY2" fmla="*/ 12842 h 3761973"/>
                  <a:gd name="connsiteX3" fmla="*/ 1486634 w 1556287"/>
                  <a:gd name="connsiteY3" fmla="*/ 1370618 h 3761973"/>
                  <a:gd name="connsiteX4" fmla="*/ 149074 w 1556287"/>
                  <a:gd name="connsiteY4" fmla="*/ 3728794 h 3761973"/>
                  <a:gd name="connsiteX5" fmla="*/ 0 w 1556287"/>
                  <a:gd name="connsiteY5" fmla="*/ 3761973 h 3761973"/>
                  <a:gd name="connsiteX0" fmla="*/ 69 w 1556287"/>
                  <a:gd name="connsiteY0" fmla="*/ 0 h 3761973"/>
                  <a:gd name="connsiteX1" fmla="*/ 70854 w 1556287"/>
                  <a:gd name="connsiteY1" fmla="*/ 12842 h 3761973"/>
                  <a:gd name="connsiteX2" fmla="*/ 1486634 w 1556287"/>
                  <a:gd name="connsiteY2" fmla="*/ 1370618 h 3761973"/>
                  <a:gd name="connsiteX3" fmla="*/ 149074 w 1556287"/>
                  <a:gd name="connsiteY3" fmla="*/ 3728794 h 3761973"/>
                  <a:gd name="connsiteX4" fmla="*/ 0 w 1556287"/>
                  <a:gd name="connsiteY4" fmla="*/ 3761973 h 376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287" h="3761973">
                    <a:moveTo>
                      <a:pt x="69" y="0"/>
                    </a:moveTo>
                    <a:lnTo>
                      <a:pt x="70854" y="12842"/>
                    </a:lnTo>
                    <a:cubicBezTo>
                      <a:pt x="733295" y="166684"/>
                      <a:pt x="1292873" y="668991"/>
                      <a:pt x="1486634" y="1370618"/>
                    </a:cubicBezTo>
                    <a:cubicBezTo>
                      <a:pt x="1768469" y="2391167"/>
                      <a:pt x="1169623" y="3446959"/>
                      <a:pt x="149074" y="3728794"/>
                    </a:cubicBezTo>
                    <a:lnTo>
                      <a:pt x="0" y="376197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4" name="组合 15"/>
          <p:cNvGrpSpPr/>
          <p:nvPr/>
        </p:nvGrpSpPr>
        <p:grpSpPr>
          <a:xfrm>
            <a:off x="7342583" y="934135"/>
            <a:ext cx="3018210" cy="1705096"/>
            <a:chOff x="6611753" y="1834016"/>
            <a:chExt cx="715949" cy="4044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14" name="图片 13" descr="582ed5f479338"/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7342583" y="1950134"/>
            <a:ext cx="2042104" cy="832774"/>
          </a:xfrm>
          <a:prstGeom prst="rect">
            <a:avLst/>
          </a:prstGeom>
        </p:spPr>
      </p:pic>
      <p:pic>
        <p:nvPicPr>
          <p:cNvPr id="15" name="图片 14" descr="582ed5f479338"/>
          <p:cNvPicPr>
            <a:picLocks noChangeAspect="1"/>
          </p:cNvPicPr>
          <p:nvPr/>
        </p:nvPicPr>
        <p:blipFill>
          <a:blip r:embed="rId5" cstate="print"/>
          <a:srcRect l="2956" t="74165" r="50592" b="-1827"/>
          <a:stretch>
            <a:fillRect/>
          </a:stretch>
        </p:blipFill>
        <p:spPr>
          <a:xfrm>
            <a:off x="2332237" y="3596012"/>
            <a:ext cx="2070158" cy="12782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09897" y="4253921"/>
            <a:ext cx="456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課程內容</a:t>
            </a:r>
            <a:endParaRPr lang="zh-CN" altLang="en-US" sz="54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5" name="组合 20"/>
          <p:cNvGrpSpPr/>
          <p:nvPr/>
        </p:nvGrpSpPr>
        <p:grpSpPr>
          <a:xfrm>
            <a:off x="2275760" y="1741480"/>
            <a:ext cx="3018210" cy="1705096"/>
            <a:chOff x="6611753" y="1834016"/>
            <a:chExt cx="715949" cy="40446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3" r="3670"/>
            <a:stretch/>
          </p:blipFill>
          <p:spPr>
            <a:xfrm>
              <a:off x="6731104" y="1834016"/>
              <a:ext cx="596598" cy="32396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7"/>
            <a:stretch/>
          </p:blipFill>
          <p:spPr>
            <a:xfrm>
              <a:off x="6611753" y="1914521"/>
              <a:ext cx="444499" cy="323960"/>
            </a:xfrm>
            <a:prstGeom prst="rect">
              <a:avLst/>
            </a:prstGeom>
          </p:spPr>
        </p:pic>
      </p:grpSp>
      <p:pic>
        <p:nvPicPr>
          <p:cNvPr id="26" name="图片 25" descr="5a118daf52db5"/>
          <p:cNvPicPr>
            <a:picLocks noChangeAspect="1"/>
          </p:cNvPicPr>
          <p:nvPr/>
        </p:nvPicPr>
        <p:blipFill rotWithShape="1">
          <a:blip r:embed="rId6" cstate="print"/>
          <a:srcRect l="41938" t="-2070" r="6658" b="13544"/>
          <a:stretch/>
        </p:blipFill>
        <p:spPr>
          <a:xfrm>
            <a:off x="469068" y="1678788"/>
            <a:ext cx="2500132" cy="4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" y="4039565"/>
            <a:ext cx="1770143" cy="2818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0" y="4408429"/>
            <a:ext cx="3914899" cy="2449571"/>
          </a:xfrm>
          <a:prstGeom prst="rect">
            <a:avLst/>
          </a:prstGeom>
        </p:spPr>
      </p:pic>
      <p:pic>
        <p:nvPicPr>
          <p:cNvPr id="11" name="图片 10" descr="582ed5f479338"/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9697665" y="2231868"/>
            <a:ext cx="1579343" cy="644059"/>
          </a:xfrm>
          <a:prstGeom prst="rect">
            <a:avLst/>
          </a:prstGeom>
        </p:spPr>
      </p:pic>
      <p:pic>
        <p:nvPicPr>
          <p:cNvPr id="12" name="图片 11" descr="582ed5f479338"/>
          <p:cNvPicPr>
            <a:picLocks noChangeAspect="1"/>
          </p:cNvPicPr>
          <p:nvPr/>
        </p:nvPicPr>
        <p:blipFill rotWithShape="1">
          <a:blip r:embed="rId5" cstate="print"/>
          <a:srcRect l="2956" t="74165" r="50592" b="10098"/>
          <a:stretch/>
        </p:blipFill>
        <p:spPr>
          <a:xfrm>
            <a:off x="2196318" y="197176"/>
            <a:ext cx="2070158" cy="727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91874" y="299166"/>
            <a:ext cx="456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4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課程內容 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9" name="图片 38" descr="582ed5f479338">
            <a:extLst>
              <a:ext uri="{FF2B5EF4-FFF2-40B4-BE49-F238E27FC236}">
                <a16:creationId xmlns:a16="http://schemas.microsoft.com/office/drawing/2014/main" id="{F0DCB236-91BE-4B65-9BDC-03EB8881C7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40888" b="69075"/>
          <a:stretch>
            <a:fillRect/>
          </a:stretch>
        </p:blipFill>
        <p:spPr>
          <a:xfrm>
            <a:off x="8086889" y="37628"/>
            <a:ext cx="2042104" cy="832774"/>
          </a:xfrm>
          <a:prstGeom prst="rect">
            <a:avLst/>
          </a:prstGeom>
        </p:spPr>
      </p:pic>
      <p:sp>
        <p:nvSpPr>
          <p:cNvPr id="32" name="文本框 13"/>
          <p:cNvSpPr txBox="1"/>
          <p:nvPr/>
        </p:nvSpPr>
        <p:spPr>
          <a:xfrm>
            <a:off x="1106808" y="870402"/>
            <a:ext cx="8547504" cy="454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80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優化高中課程後，融合必修和選修部分，可以因應學生學習靈活組織單元。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2880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加強課程內文學文化或綜合讀寫聽說的學習。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2880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與校本評核閱讀匯報結合、選讀經典名篇、或觀看由名篇改編的影視作品片段，增加學習趣味。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2880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各學習階段設有「建議篇章」，以進一步提升學生的閱讀能力，豐富語文積澱。</a:t>
            </a:r>
            <a:endParaRPr lang="zh-CN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7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D9DE98-0F7E-48CD-8741-71D1F7AD0DE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4038600" cy="4949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zh-TW" altLang="en-US" dirty="0">
              <a:solidFill>
                <a:srgbClr val="003366"/>
              </a:solidFill>
              <a:ea typeface="標楷體" panose="03000509000000000000" pitchFamily="65" charset="-120"/>
            </a:endParaRPr>
          </a:p>
          <a:p>
            <a:pPr marL="609600" indent="-609600">
              <a:buFontTx/>
              <a:buNone/>
            </a:pPr>
            <a:r>
              <a:rPr lang="zh-TW" altLang="en-US" dirty="0">
                <a:solidFill>
                  <a:srgbClr val="FFFF00"/>
                </a:solidFill>
                <a:ea typeface="標楷體" panose="03000509000000000000" pitchFamily="65" charset="-120"/>
              </a:rPr>
              <a:t>                               中六 </a:t>
            </a:r>
          </a:p>
          <a:p>
            <a:pPr marL="609600" indent="-609600">
              <a:buFontTx/>
              <a:buNone/>
            </a:pPr>
            <a:endParaRPr lang="zh-TW" altLang="en-US" dirty="0">
              <a:solidFill>
                <a:srgbClr val="003366"/>
              </a:solidFill>
              <a:ea typeface="標楷體" panose="03000509000000000000" pitchFamily="65" charset="-120"/>
            </a:endParaRPr>
          </a:p>
          <a:p>
            <a:pPr marL="609600" indent="-609600">
              <a:buFontTx/>
              <a:buNone/>
            </a:pPr>
            <a:endParaRPr lang="zh-TW" altLang="en-US" dirty="0">
              <a:solidFill>
                <a:srgbClr val="003366"/>
              </a:solidFill>
              <a:ea typeface="標楷體" panose="03000509000000000000" pitchFamily="65" charset="-120"/>
            </a:endParaRPr>
          </a:p>
          <a:p>
            <a:pPr marL="609600" indent="-609600">
              <a:buFontTx/>
              <a:buNone/>
            </a:pPr>
            <a:r>
              <a:rPr lang="zh-TW" altLang="en-US" dirty="0">
                <a:solidFill>
                  <a:srgbClr val="66FFFF"/>
                </a:solidFill>
                <a:ea typeface="標楷體" panose="03000509000000000000" pitchFamily="65" charset="-120"/>
              </a:rPr>
              <a:t>                               中五</a:t>
            </a:r>
          </a:p>
          <a:p>
            <a:pPr marL="609600" indent="-609600">
              <a:buFontTx/>
              <a:buNone/>
            </a:pPr>
            <a:endParaRPr lang="zh-TW" altLang="en-US" dirty="0">
              <a:solidFill>
                <a:srgbClr val="003366"/>
              </a:solidFill>
              <a:ea typeface="標楷體" panose="03000509000000000000" pitchFamily="65" charset="-120"/>
            </a:endParaRPr>
          </a:p>
          <a:p>
            <a:pPr marL="609600" indent="-609600">
              <a:buFontTx/>
              <a:buNone/>
            </a:pPr>
            <a:endParaRPr lang="zh-TW" altLang="en-US" dirty="0">
              <a:solidFill>
                <a:srgbClr val="003366"/>
              </a:solidFill>
              <a:ea typeface="標楷體" panose="03000509000000000000" pitchFamily="65" charset="-120"/>
            </a:endParaRPr>
          </a:p>
          <a:p>
            <a:pPr marL="609600" indent="-609600">
              <a:buFontTx/>
              <a:buNone/>
            </a:pPr>
            <a:r>
              <a:rPr lang="zh-TW" altLang="en-US" dirty="0">
                <a:solidFill>
                  <a:srgbClr val="CCCCFF"/>
                </a:solidFill>
                <a:ea typeface="標楷體" panose="03000509000000000000" pitchFamily="65" charset="-120"/>
              </a:rPr>
              <a:t>                               </a:t>
            </a:r>
            <a:r>
              <a:rPr lang="zh-TW" altLang="en-US" dirty="0">
                <a:solidFill>
                  <a:srgbClr val="00FF00"/>
                </a:solidFill>
                <a:ea typeface="標楷體" panose="03000509000000000000" pitchFamily="65" charset="-120"/>
              </a:rPr>
              <a:t>中四</a:t>
            </a:r>
          </a:p>
        </p:txBody>
      </p:sp>
      <p:graphicFrame>
        <p:nvGraphicFramePr>
          <p:cNvPr id="6" name="Group 124">
            <a:extLst>
              <a:ext uri="{FF2B5EF4-FFF2-40B4-BE49-F238E27FC236}">
                <a16:creationId xmlns:a16="http://schemas.microsoft.com/office/drawing/2014/main" id="{296AF78F-6200-4D3F-AD18-4A02B2443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934376"/>
              </p:ext>
            </p:extLst>
          </p:nvPr>
        </p:nvGraphicFramePr>
        <p:xfrm>
          <a:off x="4053373" y="1421363"/>
          <a:ext cx="4085253" cy="459581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1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必修部分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每星期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堂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全年約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閱讀活動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中文增潤課程</a:t>
                      </a:r>
                      <a:endParaRPr kumimoji="0" lang="zh-HK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必修部分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每星期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堂</a:t>
                      </a:r>
                      <a:endParaRPr kumimoji="0" lang="zh-TW" altLang="en-US" sz="2400" b="0" i="0" u="none" strike="noStrike" kern="1200" cap="none" spc="-200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全年約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體驗學習課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必修部分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每星期</a:t>
                      </a:r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堂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全年約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體驗學習課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1">
            <a:extLst>
              <a:ext uri="{FF2B5EF4-FFF2-40B4-BE49-F238E27FC236}">
                <a16:creationId xmlns:a16="http://schemas.microsoft.com/office/drawing/2014/main" id="{F7D6ABB7-8B3A-4762-8E3D-34F31633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959" y="339804"/>
            <a:ext cx="78076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高中文憑課程學習時間安排</a:t>
            </a:r>
          </a:p>
          <a:p>
            <a:pPr eaLnBrk="1" hangingPunct="1"/>
            <a:endParaRPr lang="zh-HK" altLang="en-US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1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1">
            <a:extLst>
              <a:ext uri="{FF2B5EF4-FFF2-40B4-BE49-F238E27FC236}">
                <a16:creationId xmlns:a16="http://schemas.microsoft.com/office/drawing/2014/main" id="{F7D6ABB7-8B3A-4762-8E3D-34F31633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53969" y="260685"/>
            <a:ext cx="7807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體驗學習課</a:t>
            </a:r>
            <a:endParaRPr lang="zh-HK" altLang="en-US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5E77C1-FCB6-4FDC-BDEE-2AE0618BA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8" y="1063155"/>
            <a:ext cx="3752354" cy="281426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D48EB46-216A-4920-B169-0F8E6FE1E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02" y="1091682"/>
            <a:ext cx="4128215" cy="278573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02D75C3-C1D2-40CE-A951-D0E55C201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20" y="4065210"/>
            <a:ext cx="3506773" cy="263007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9429599-1226-578F-7B9F-68F6AA06F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46" y="4065210"/>
            <a:ext cx="3906784" cy="260452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579A146-9E5C-5AC1-E481-FF8AD82534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741" y="689645"/>
            <a:ext cx="2390833" cy="31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典雅中国风通用PPT模板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寬螢幕</PresentationFormat>
  <Paragraphs>203</Paragraphs>
  <Slides>22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隶书</vt:lpstr>
      <vt:lpstr>標楷體</vt:lpstr>
      <vt:lpstr>Arial</vt:lpstr>
      <vt:lpstr>Calibri</vt:lpstr>
      <vt:lpstr>Calibri Light</vt:lpstr>
      <vt:lpstr>Times New Roman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1. 課程理念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http://www.ypppt.com/</dc:description>
  <cp:lastModifiedBy/>
  <cp:revision>1</cp:revision>
  <dcterms:created xsi:type="dcterms:W3CDTF">2018-11-30T05:30:24Z</dcterms:created>
  <dcterms:modified xsi:type="dcterms:W3CDTF">2024-04-15T12:42:05Z</dcterms:modified>
</cp:coreProperties>
</file>